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notesSlides/notesSlide12.xml" ContentType="application/vnd.openxmlformats-officedocument.presentationml.notesSlide+xml"/>
  <Override PartName="/ppt/charts/chart2.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3.xml" ContentType="application/vnd.openxmlformats-officedocument.drawingml.chart+xml"/>
  <Override PartName="/ppt/notesSlides/notesSlide24.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7.xml" ContentType="application/vnd.openxmlformats-officedocument.drawingml.chart+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6"/>
  </p:notesMasterIdLst>
  <p:sldIdLst>
    <p:sldId id="256" r:id="rId2"/>
    <p:sldId id="390" r:id="rId3"/>
    <p:sldId id="379" r:id="rId4"/>
    <p:sldId id="436" r:id="rId5"/>
    <p:sldId id="439" r:id="rId6"/>
    <p:sldId id="402" r:id="rId7"/>
    <p:sldId id="393" r:id="rId8"/>
    <p:sldId id="437" r:id="rId9"/>
    <p:sldId id="438" r:id="rId10"/>
    <p:sldId id="440" r:id="rId11"/>
    <p:sldId id="435" r:id="rId12"/>
    <p:sldId id="370" r:id="rId13"/>
    <p:sldId id="378" r:id="rId14"/>
    <p:sldId id="387" r:id="rId15"/>
    <p:sldId id="386" r:id="rId16"/>
    <p:sldId id="408" r:id="rId17"/>
    <p:sldId id="409" r:id="rId18"/>
    <p:sldId id="410" r:id="rId19"/>
    <p:sldId id="421" r:id="rId20"/>
    <p:sldId id="371" r:id="rId21"/>
    <p:sldId id="411" r:id="rId22"/>
    <p:sldId id="412" r:id="rId23"/>
    <p:sldId id="373" r:id="rId24"/>
    <p:sldId id="372" r:id="rId25"/>
    <p:sldId id="399" r:id="rId26"/>
    <p:sldId id="428" r:id="rId27"/>
    <p:sldId id="388" r:id="rId28"/>
    <p:sldId id="418" r:id="rId29"/>
    <p:sldId id="383" r:id="rId30"/>
    <p:sldId id="405" r:id="rId31"/>
    <p:sldId id="395" r:id="rId32"/>
    <p:sldId id="385" r:id="rId33"/>
    <p:sldId id="427" r:id="rId34"/>
    <p:sldId id="429" r:id="rId35"/>
  </p:sldIdLst>
  <p:sldSz cx="9144000" cy="5143500" type="screen16x9"/>
  <p:notesSz cx="6858000" cy="9144000"/>
  <p:embeddedFontLst>
    <p:embeddedFont>
      <p:font typeface="DengXian" panose="02010600030101010101" pitchFamily="2" charset="-122"/>
      <p:regular r:id="rId37"/>
      <p:bold r:id="rId38"/>
    </p:embeddedFont>
    <p:embeddedFont>
      <p:font typeface="SimSun" panose="02010600030101010101" pitchFamily="2" charset="-122"/>
      <p:regular r:id="rId39"/>
    </p:embeddedFont>
    <p:embeddedFont>
      <p:font typeface="Century Gothic" panose="020B0502020202020204" pitchFamily="34" charset="0"/>
      <p:regular r:id="rId40"/>
      <p:bold r:id="rId41"/>
      <p:italic r:id="rId42"/>
      <p:boldItalic r:id="rId43"/>
    </p:embeddedFont>
    <p:embeddedFont>
      <p:font typeface="Dosis" panose="020B0604020202020204" charset="0"/>
      <p:regular r:id="rId44"/>
      <p:bold r:id="rId45"/>
    </p:embeddedFont>
    <p:embeddedFont>
      <p:font typeface="Roboto" panose="020B0604020202020204" charset="0"/>
      <p:regular r:id="rId46"/>
      <p:bold r:id="rId47"/>
      <p:italic r:id="rId48"/>
      <p:boldItalic r:id="rId49"/>
    </p:embeddedFont>
  </p:embeddedFontLst>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C3CD"/>
    <a:srgbClr val="0C64AF"/>
    <a:srgbClr val="FF01FF"/>
    <a:srgbClr val="9AB430"/>
    <a:srgbClr val="FA980C"/>
    <a:srgbClr val="C07404"/>
    <a:srgbClr val="3A81BA"/>
    <a:srgbClr val="71D2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FEDAE9-054F-4B70-95D3-F59AB6E99253}">
  <a:tblStyle styleId="{9CFEDAE9-054F-4B70-95D3-F59AB6E99253}"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854" autoAdjust="0"/>
    <p:restoredTop sz="96357" autoAdjust="0"/>
  </p:normalViewPr>
  <p:slideViewPr>
    <p:cSldViewPr snapToGrid="0">
      <p:cViewPr>
        <p:scale>
          <a:sx n="100" d="100"/>
          <a:sy n="100" d="100"/>
        </p:scale>
        <p:origin x="294" y="396"/>
      </p:cViewPr>
      <p:guideLst/>
    </p:cSldViewPr>
  </p:slideViewPr>
  <p:outlineViewPr>
    <p:cViewPr>
      <p:scale>
        <a:sx n="33" d="100"/>
        <a:sy n="33" d="100"/>
      </p:scale>
      <p:origin x="0" y="-5172"/>
    </p:cViewPr>
  </p:outlin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91" b="0" i="0" u="none" strike="noStrike" kern="1200" spc="0" baseline="0">
                <a:solidFill>
                  <a:srgbClr val="0C64AF"/>
                </a:solidFill>
                <a:latin typeface="Century Gothic" panose="020B0502020202020204" pitchFamily="34" charset="0"/>
                <a:ea typeface="+mn-ea"/>
                <a:cs typeface="+mn-cs"/>
              </a:defRPr>
            </a:pPr>
            <a:r>
              <a:rPr lang="zh-CN" altLang="en-US" sz="1191" dirty="0"/>
              <a:t>开源库的数量</a:t>
            </a:r>
            <a:r>
              <a:rPr lang="en-US" sz="1191" dirty="0"/>
              <a:t>(</a:t>
            </a:r>
            <a:r>
              <a:rPr lang="zh-CN" altLang="en-US" sz="1191" dirty="0"/>
              <a:t>百万</a:t>
            </a:r>
            <a:r>
              <a:rPr lang="en-US" sz="1191" dirty="0"/>
              <a:t>)</a:t>
            </a:r>
          </a:p>
        </c:rich>
      </c:tx>
      <c:overlay val="0"/>
      <c:spPr>
        <a:noFill/>
        <a:ln w="25250">
          <a:noFill/>
        </a:ln>
      </c:spPr>
    </c:title>
    <c:autoTitleDeleted val="0"/>
    <c:plotArea>
      <c:layout>
        <c:manualLayout>
          <c:layoutTarget val="inner"/>
          <c:xMode val="edge"/>
          <c:yMode val="edge"/>
          <c:x val="0.10684650751230126"/>
          <c:y val="0.13985116848952234"/>
          <c:w val="0.85366981746871617"/>
          <c:h val="0.70294852159498367"/>
        </c:manualLayout>
      </c:layout>
      <c:lineChart>
        <c:grouping val="standard"/>
        <c:varyColors val="0"/>
        <c:ser>
          <c:idx val="0"/>
          <c:order val="0"/>
          <c:tx>
            <c:strRef>
              <c:f>Sheet1!$B$1</c:f>
              <c:strCache>
                <c:ptCount val="1"/>
                <c:pt idx="0">
                  <c:v>Number of Open-Source Libraries</c:v>
                </c:pt>
              </c:strCache>
            </c:strRef>
          </c:tx>
          <c:spPr>
            <a:ln w="28348" cap="rnd">
              <a:solidFill>
                <a:schemeClr val="accent1"/>
              </a:solidFill>
              <a:round/>
            </a:ln>
            <a:effectLst/>
          </c:spPr>
          <c:marker>
            <c:symbol val="none"/>
          </c:marker>
          <c:cat>
            <c:numRef>
              <c:f>Sheet1!$A$2:$A$8</c:f>
              <c:numCache>
                <c:formatCode>General</c:formatCode>
                <c:ptCount val="7"/>
                <c:pt idx="0">
                  <c:v>2014</c:v>
                </c:pt>
                <c:pt idx="1">
                  <c:v>2016</c:v>
                </c:pt>
                <c:pt idx="2">
                  <c:v>2018</c:v>
                </c:pt>
                <c:pt idx="3">
                  <c:v>2020</c:v>
                </c:pt>
                <c:pt idx="4">
                  <c:v>2022</c:v>
                </c:pt>
                <c:pt idx="5">
                  <c:v>2024</c:v>
                </c:pt>
                <c:pt idx="6">
                  <c:v>2026</c:v>
                </c:pt>
              </c:numCache>
            </c:numRef>
          </c:cat>
          <c:val>
            <c:numRef>
              <c:f>Sheet1!$B$2:$B$8</c:f>
              <c:numCache>
                <c:formatCode>General</c:formatCode>
                <c:ptCount val="7"/>
                <c:pt idx="0">
                  <c:v>5</c:v>
                </c:pt>
                <c:pt idx="1">
                  <c:v>9</c:v>
                </c:pt>
                <c:pt idx="2">
                  <c:v>18</c:v>
                </c:pt>
                <c:pt idx="3">
                  <c:v>35</c:v>
                </c:pt>
                <c:pt idx="4">
                  <c:v>70</c:v>
                </c:pt>
                <c:pt idx="5">
                  <c:v>140</c:v>
                </c:pt>
                <c:pt idx="6">
                  <c:v>300</c:v>
                </c:pt>
              </c:numCache>
            </c:numRef>
          </c:val>
          <c:smooth val="0"/>
          <c:extLst>
            <c:ext xmlns:c16="http://schemas.microsoft.com/office/drawing/2014/chart" uri="{C3380CC4-5D6E-409C-BE32-E72D297353CC}">
              <c16:uniqueId val="{00000000-F5C6-4A03-B44A-5E3E12A5952A}"/>
            </c:ext>
          </c:extLst>
        </c:ser>
        <c:dLbls>
          <c:showLegendKey val="0"/>
          <c:showVal val="0"/>
          <c:showCatName val="0"/>
          <c:showSerName val="0"/>
          <c:showPercent val="0"/>
          <c:showBubbleSize val="0"/>
        </c:dLbls>
        <c:smooth val="0"/>
        <c:axId val="117166656"/>
        <c:axId val="1"/>
      </c:lineChart>
      <c:catAx>
        <c:axId val="117166656"/>
        <c:scaling>
          <c:orientation val="minMax"/>
        </c:scaling>
        <c:delete val="0"/>
        <c:axPos val="b"/>
        <c:numFmt formatCode="General" sourceLinked="1"/>
        <c:majorTickMark val="none"/>
        <c:minorTickMark val="none"/>
        <c:tickLblPos val="nextTo"/>
        <c:spPr>
          <a:noFill/>
          <a:ln w="9450" cap="flat" cmpd="sng" algn="ctr">
            <a:solidFill>
              <a:srgbClr val="46C3CD"/>
            </a:solidFill>
            <a:round/>
          </a:ln>
          <a:effectLst/>
        </c:spPr>
        <c:txPr>
          <a:bodyPr rot="-60000000" spcFirstLastPara="1" vertOverflow="ellipsis" vert="horz" wrap="square" anchor="ctr" anchorCtr="1"/>
          <a:lstStyle/>
          <a:p>
            <a:pPr>
              <a:defRPr sz="1188" b="0" i="0" u="none" strike="noStrike" kern="1200" baseline="0">
                <a:solidFill>
                  <a:srgbClr val="0C64AF"/>
                </a:solidFill>
                <a:latin typeface="Century Gothic" panose="020B0502020202020204" pitchFamily="34" charset="0"/>
                <a:ea typeface="+mn-ea"/>
                <a:cs typeface="+mn-cs"/>
              </a:defRPr>
            </a:pPr>
            <a:endParaRPr lang="en-US"/>
          </a:p>
        </c:txPr>
        <c:crossAx val="1"/>
        <c:crosses val="autoZero"/>
        <c:auto val="1"/>
        <c:lblAlgn val="ctr"/>
        <c:lblOffset val="100"/>
        <c:noMultiLvlLbl val="0"/>
      </c:catAx>
      <c:valAx>
        <c:axId val="1"/>
        <c:scaling>
          <c:orientation val="minMax"/>
        </c:scaling>
        <c:delete val="0"/>
        <c:axPos val="l"/>
        <c:majorGridlines>
          <c:spPr>
            <a:ln w="9450" cap="flat" cmpd="sng" algn="ctr">
              <a:solidFill>
                <a:srgbClr val="46C3CD"/>
              </a:solidFill>
              <a:round/>
            </a:ln>
            <a:effectLst/>
          </c:spPr>
        </c:majorGridlines>
        <c:numFmt formatCode="General" sourceLinked="1"/>
        <c:majorTickMark val="none"/>
        <c:minorTickMark val="none"/>
        <c:tickLblPos val="nextTo"/>
        <c:spPr>
          <a:ln w="6312">
            <a:noFill/>
          </a:ln>
        </c:spPr>
        <c:txPr>
          <a:bodyPr rot="-60000000" spcFirstLastPara="1" vertOverflow="ellipsis" vert="horz" wrap="square" anchor="ctr" anchorCtr="1"/>
          <a:lstStyle/>
          <a:p>
            <a:pPr>
              <a:defRPr sz="1188" b="0" i="0" u="none" strike="noStrike" kern="1200" baseline="0">
                <a:solidFill>
                  <a:srgbClr val="0C64AF"/>
                </a:solidFill>
                <a:latin typeface="Century Gothic" panose="020B0502020202020204" pitchFamily="34" charset="0"/>
                <a:ea typeface="+mn-ea"/>
                <a:cs typeface="+mn-cs"/>
              </a:defRPr>
            </a:pPr>
            <a:endParaRPr lang="en-US"/>
          </a:p>
        </c:txPr>
        <c:crossAx val="117166656"/>
        <c:crosses val="autoZero"/>
        <c:crossBetween val="between"/>
      </c:valAx>
      <c:spPr>
        <a:noFill/>
        <a:ln w="25354">
          <a:noFill/>
        </a:ln>
      </c:spPr>
    </c:plotArea>
    <c:plotVisOnly val="1"/>
    <c:dispBlanksAs val="gap"/>
    <c:showDLblsOverMax val="0"/>
  </c:chart>
  <c:spPr>
    <a:noFill/>
    <a:ln>
      <a:noFill/>
    </a:ln>
    <a:effectLst/>
  </c:spPr>
  <c:txPr>
    <a:bodyPr/>
    <a:lstStyle/>
    <a:p>
      <a:pPr>
        <a:defRPr>
          <a:solidFill>
            <a:srgbClr val="0C64AF"/>
          </a:solidFill>
          <a:latin typeface="Century Gothic" panose="020B0502020202020204" pitchFamily="34" charset="0"/>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rgbClr val="46C3CD"/>
              </a:solidFill>
              <a:ln w="18912">
                <a:solidFill>
                  <a:schemeClr val="lt1"/>
                </a:solidFill>
              </a:ln>
              <a:effectLst/>
            </c:spPr>
            <c:extLst>
              <c:ext xmlns:c16="http://schemas.microsoft.com/office/drawing/2014/chart" uri="{C3380CC4-5D6E-409C-BE32-E72D297353CC}">
                <c16:uniqueId val="{00000000-6A63-41DA-B517-FF7E547E3F22}"/>
              </c:ext>
            </c:extLst>
          </c:dPt>
          <c:dPt>
            <c:idx val="1"/>
            <c:bubble3D val="0"/>
            <c:spPr>
              <a:solidFill>
                <a:srgbClr val="FA980C"/>
              </a:solidFill>
              <a:ln w="18912">
                <a:solidFill>
                  <a:schemeClr val="lt1"/>
                </a:solidFill>
              </a:ln>
              <a:effectLst/>
            </c:spPr>
            <c:extLst>
              <c:ext xmlns:c16="http://schemas.microsoft.com/office/drawing/2014/chart" uri="{C3380CC4-5D6E-409C-BE32-E72D297353CC}">
                <c16:uniqueId val="{00000001-6A63-41DA-B517-FF7E547E3F22}"/>
              </c:ext>
            </c:extLst>
          </c:dPt>
          <c:dPt>
            <c:idx val="2"/>
            <c:bubble3D val="0"/>
            <c:spPr>
              <a:solidFill>
                <a:srgbClr val="9AB430"/>
              </a:solidFill>
              <a:ln w="18912">
                <a:solidFill>
                  <a:schemeClr val="lt1"/>
                </a:solidFill>
              </a:ln>
              <a:effectLst/>
            </c:spPr>
            <c:extLst>
              <c:ext xmlns:c16="http://schemas.microsoft.com/office/drawing/2014/chart" uri="{C3380CC4-5D6E-409C-BE32-E72D297353CC}">
                <c16:uniqueId val="{00000002-6A63-41DA-B517-FF7E547E3F22}"/>
              </c:ext>
            </c:extLst>
          </c:dPt>
          <c:cat>
            <c:strRef>
              <c:f>Sheet1!$A$2:$A$4</c:f>
              <c:strCache>
                <c:ptCount val="3"/>
                <c:pt idx="0">
                  <c:v>小型企业</c:v>
                </c:pt>
                <c:pt idx="1">
                  <c:v>中型企业</c:v>
                </c:pt>
                <c:pt idx="2">
                  <c:v>大型企业</c:v>
                </c:pt>
              </c:strCache>
            </c:strRef>
          </c:cat>
          <c:val>
            <c:numRef>
              <c:f>Sheet1!$B$2:$B$4</c:f>
              <c:numCache>
                <c:formatCode>General</c:formatCode>
                <c:ptCount val="3"/>
                <c:pt idx="0">
                  <c:v>25</c:v>
                </c:pt>
                <c:pt idx="1">
                  <c:v>20</c:v>
                </c:pt>
                <c:pt idx="2">
                  <c:v>55</c:v>
                </c:pt>
              </c:numCache>
            </c:numRef>
          </c:val>
          <c:extLst>
            <c:ext xmlns:c16="http://schemas.microsoft.com/office/drawing/2014/chart" uri="{C3380CC4-5D6E-409C-BE32-E72D297353CC}">
              <c16:uniqueId val="{00000003-6A63-41DA-B517-FF7E547E3F22}"/>
            </c:ext>
          </c:extLst>
        </c:ser>
        <c:dLbls>
          <c:showLegendKey val="0"/>
          <c:showVal val="0"/>
          <c:showCatName val="0"/>
          <c:showSerName val="0"/>
          <c:showPercent val="0"/>
          <c:showBubbleSize val="0"/>
          <c:showLeaderLines val="1"/>
        </c:dLbls>
        <c:firstSliceAng val="0"/>
      </c:pieChart>
      <c:spPr>
        <a:noFill/>
        <a:ln w="25363">
          <a:noFill/>
        </a:ln>
      </c:spPr>
    </c:plotArea>
    <c:legend>
      <c:legendPos val="b"/>
      <c:layout>
        <c:manualLayout>
          <c:xMode val="edge"/>
          <c:yMode val="edge"/>
          <c:x val="0.24254511154855643"/>
          <c:y val="0.88386721546170366"/>
          <c:w val="0.50964423392388458"/>
          <c:h val="9.7904139823431158E-2"/>
        </c:manualLayout>
      </c:layout>
      <c:overlay val="0"/>
      <c:spPr>
        <a:noFill/>
        <a:ln w="25254">
          <a:noFill/>
        </a:ln>
      </c:spPr>
      <c:txPr>
        <a:bodyPr rot="0" spcFirstLastPara="1" vertOverflow="ellipsis" vert="horz" wrap="square" anchor="ctr" anchorCtr="1"/>
        <a:lstStyle/>
        <a:p>
          <a:pPr>
            <a:defRPr sz="993" b="0" i="0" u="none" strike="noStrike" kern="1200" baseline="0">
              <a:solidFill>
                <a:schemeClr val="bg1"/>
              </a:solidFill>
              <a:latin typeface="Century Gothic" panose="020B0502020202020204" pitchFamily="34"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90" b="0" i="0" u="none" strike="noStrike" kern="1200" spc="0" baseline="0">
                <a:solidFill>
                  <a:srgbClr val="0C64AF"/>
                </a:solidFill>
                <a:latin typeface="Century Gothic" panose="020B0502020202020204" pitchFamily="34" charset="0"/>
                <a:ea typeface="+mn-ea"/>
                <a:cs typeface="+mn-cs"/>
              </a:defRPr>
            </a:pPr>
            <a:r>
              <a:rPr lang="zh-CN" altLang="en-US" sz="1190" dirty="0"/>
              <a:t>预计收益率（</a:t>
            </a:r>
            <a:r>
              <a:rPr lang="en-US" altLang="zh-CN" sz="1190" dirty="0"/>
              <a:t>ARR</a:t>
            </a:r>
            <a:r>
              <a:rPr lang="zh-CN" altLang="en-US" sz="1190" dirty="0"/>
              <a:t>）</a:t>
            </a:r>
            <a:r>
              <a:rPr lang="en-US" altLang="zh-CN" sz="1190" dirty="0"/>
              <a:t> </a:t>
            </a:r>
            <a:r>
              <a:rPr lang="en-SG" sz="1190" dirty="0"/>
              <a:t>– </a:t>
            </a:r>
            <a:r>
              <a:rPr lang="zh-CN" altLang="en-US" sz="1190" dirty="0"/>
              <a:t>开源码</a:t>
            </a:r>
            <a:r>
              <a:rPr lang="en-SG" sz="1190" dirty="0"/>
              <a:t> &amp; </a:t>
            </a:r>
            <a:r>
              <a:rPr lang="zh-CN" altLang="en-US" sz="1190" dirty="0"/>
              <a:t>二进制</a:t>
            </a:r>
            <a:r>
              <a:rPr lang="en-SG" sz="1190" dirty="0"/>
              <a:t> </a:t>
            </a:r>
            <a:r>
              <a:rPr lang="zh-CN" altLang="en-US" sz="1190" dirty="0"/>
              <a:t>叠放</a:t>
            </a:r>
            <a:endParaRPr lang="en-SG" sz="1190" dirty="0"/>
          </a:p>
        </c:rich>
      </c:tx>
      <c:layout>
        <c:manualLayout>
          <c:xMode val="edge"/>
          <c:yMode val="edge"/>
          <c:x val="1.3612919494670743E-2"/>
          <c:y val="1.138437813967616E-2"/>
        </c:manualLayout>
      </c:layout>
      <c:overlay val="0"/>
      <c:spPr>
        <a:noFill/>
        <a:ln w="25240">
          <a:noFill/>
        </a:ln>
      </c:spPr>
    </c:title>
    <c:autoTitleDeleted val="0"/>
    <c:plotArea>
      <c:layout>
        <c:manualLayout>
          <c:layoutTarget val="inner"/>
          <c:xMode val="edge"/>
          <c:yMode val="edge"/>
          <c:x val="5.4405385714686019E-2"/>
          <c:y val="0.13279198253535249"/>
          <c:w val="0.90260529044189763"/>
          <c:h val="0.75060388886265483"/>
        </c:manualLayout>
      </c:layout>
      <c:areaChart>
        <c:grouping val="stacked"/>
        <c:varyColors val="0"/>
        <c:ser>
          <c:idx val="0"/>
          <c:order val="0"/>
          <c:tx>
            <c:strRef>
              <c:f>Sheet1!$B$1</c:f>
              <c:strCache>
                <c:ptCount val="1"/>
                <c:pt idx="0">
                  <c:v>开源码</c:v>
                </c:pt>
              </c:strCache>
            </c:strRef>
          </c:tx>
          <c:spPr>
            <a:solidFill>
              <a:srgbClr val="0C64AF"/>
            </a:solidFill>
            <a:ln w="25240">
              <a:noFill/>
            </a:ln>
          </c:spPr>
          <c:cat>
            <c:numRef>
              <c:f>Sheet1!$A$2:$A$5</c:f>
              <c:numCache>
                <c:formatCode>General</c:formatCode>
                <c:ptCount val="4"/>
                <c:pt idx="0">
                  <c:v>2018</c:v>
                </c:pt>
                <c:pt idx="1">
                  <c:v>2019</c:v>
                </c:pt>
                <c:pt idx="2">
                  <c:v>2020</c:v>
                </c:pt>
                <c:pt idx="3">
                  <c:v>2021</c:v>
                </c:pt>
              </c:numCache>
            </c:numRef>
          </c:cat>
          <c:val>
            <c:numRef>
              <c:f>Sheet1!$B$2:$B$5</c:f>
              <c:numCache>
                <c:formatCode>General</c:formatCode>
                <c:ptCount val="4"/>
                <c:pt idx="0">
                  <c:v>0</c:v>
                </c:pt>
                <c:pt idx="1">
                  <c:v>2.5</c:v>
                </c:pt>
                <c:pt idx="2">
                  <c:v>8.6</c:v>
                </c:pt>
                <c:pt idx="3">
                  <c:v>25.6</c:v>
                </c:pt>
              </c:numCache>
            </c:numRef>
          </c:val>
          <c:extLst>
            <c:ext xmlns:c16="http://schemas.microsoft.com/office/drawing/2014/chart" uri="{C3380CC4-5D6E-409C-BE32-E72D297353CC}">
              <c16:uniqueId val="{00000000-EAD7-4195-98DE-689ACDE5B346}"/>
            </c:ext>
          </c:extLst>
        </c:ser>
        <c:ser>
          <c:idx val="1"/>
          <c:order val="1"/>
          <c:tx>
            <c:strRef>
              <c:f>Sheet1!$C$1</c:f>
              <c:strCache>
                <c:ptCount val="1"/>
                <c:pt idx="0">
                  <c:v>二进制</c:v>
                </c:pt>
              </c:strCache>
            </c:strRef>
          </c:tx>
          <c:spPr>
            <a:solidFill>
              <a:srgbClr val="FA980C"/>
            </a:solidFill>
            <a:ln w="25240">
              <a:noFill/>
            </a:ln>
          </c:spPr>
          <c:cat>
            <c:numRef>
              <c:f>Sheet1!$A$2:$A$5</c:f>
              <c:numCache>
                <c:formatCode>General</c:formatCode>
                <c:ptCount val="4"/>
                <c:pt idx="0">
                  <c:v>2018</c:v>
                </c:pt>
                <c:pt idx="1">
                  <c:v>2019</c:v>
                </c:pt>
                <c:pt idx="2">
                  <c:v>2020</c:v>
                </c:pt>
                <c:pt idx="3">
                  <c:v>2021</c:v>
                </c:pt>
              </c:numCache>
            </c:numRef>
          </c:cat>
          <c:val>
            <c:numRef>
              <c:f>Sheet1!$C$2:$C$5</c:f>
              <c:numCache>
                <c:formatCode>General</c:formatCode>
                <c:ptCount val="4"/>
                <c:pt idx="0">
                  <c:v>0</c:v>
                </c:pt>
                <c:pt idx="1">
                  <c:v>0.7</c:v>
                </c:pt>
                <c:pt idx="2">
                  <c:v>3.2</c:v>
                </c:pt>
                <c:pt idx="3">
                  <c:v>8.6</c:v>
                </c:pt>
              </c:numCache>
            </c:numRef>
          </c:val>
          <c:extLst>
            <c:ext xmlns:c16="http://schemas.microsoft.com/office/drawing/2014/chart" uri="{C3380CC4-5D6E-409C-BE32-E72D297353CC}">
              <c16:uniqueId val="{00000001-EAD7-4195-98DE-689ACDE5B346}"/>
            </c:ext>
          </c:extLst>
        </c:ser>
        <c:dLbls>
          <c:showLegendKey val="0"/>
          <c:showVal val="0"/>
          <c:showCatName val="0"/>
          <c:showSerName val="0"/>
          <c:showPercent val="0"/>
          <c:showBubbleSize val="0"/>
        </c:dLbls>
        <c:axId val="117163048"/>
        <c:axId val="1"/>
      </c:areaChart>
      <c:catAx>
        <c:axId val="117163048"/>
        <c:scaling>
          <c:orientation val="minMax"/>
        </c:scaling>
        <c:delete val="0"/>
        <c:axPos val="b"/>
        <c:numFmt formatCode="General" sourceLinked="1"/>
        <c:majorTickMark val="none"/>
        <c:minorTickMark val="none"/>
        <c:tickLblPos val="nextTo"/>
        <c:spPr>
          <a:noFill/>
          <a:ln w="9443" cap="flat" cmpd="sng" algn="ctr">
            <a:solidFill>
              <a:schemeClr val="tx1">
                <a:lumMod val="15000"/>
                <a:lumOff val="85000"/>
              </a:schemeClr>
            </a:solidFill>
            <a:round/>
          </a:ln>
          <a:effectLst/>
        </c:spPr>
        <c:txPr>
          <a:bodyPr rot="-60000000" spcFirstLastPara="1" vertOverflow="ellipsis" vert="horz" wrap="square" anchor="ctr" anchorCtr="1"/>
          <a:lstStyle/>
          <a:p>
            <a:pPr>
              <a:defRPr sz="1187" b="0" i="0" u="none" strike="noStrike" kern="1200" baseline="0">
                <a:solidFill>
                  <a:srgbClr val="0C64AF"/>
                </a:solidFill>
                <a:latin typeface="Century Gothic" panose="020B0502020202020204" pitchFamily="34" charset="0"/>
                <a:ea typeface="+mn-ea"/>
                <a:cs typeface="+mn-cs"/>
              </a:defRPr>
            </a:pPr>
            <a:endParaRPr lang="en-US"/>
          </a:p>
        </c:txPr>
        <c:crossAx val="1"/>
        <c:crosses val="autoZero"/>
        <c:auto val="1"/>
        <c:lblAlgn val="ctr"/>
        <c:lblOffset val="100"/>
        <c:noMultiLvlLbl val="0"/>
      </c:catAx>
      <c:valAx>
        <c:axId val="1"/>
        <c:scaling>
          <c:orientation val="minMax"/>
        </c:scaling>
        <c:delete val="0"/>
        <c:axPos val="l"/>
        <c:majorGridlines>
          <c:spPr>
            <a:ln w="9443" cap="flat" cmpd="sng" algn="ctr">
              <a:solidFill>
                <a:srgbClr val="46C3CD"/>
              </a:solidFill>
              <a:round/>
            </a:ln>
            <a:effectLst/>
          </c:spPr>
        </c:majorGridlines>
        <c:numFmt formatCode="General" sourceLinked="1"/>
        <c:majorTickMark val="none"/>
        <c:minorTickMark val="none"/>
        <c:tickLblPos val="nextTo"/>
        <c:spPr>
          <a:ln w="6310">
            <a:noFill/>
          </a:ln>
        </c:spPr>
        <c:txPr>
          <a:bodyPr rot="-60000000" spcFirstLastPara="1" vertOverflow="ellipsis" vert="horz" wrap="square" anchor="ctr" anchorCtr="1"/>
          <a:lstStyle/>
          <a:p>
            <a:pPr>
              <a:defRPr sz="1187" b="0" i="0" u="none" strike="noStrike" kern="1200" baseline="0">
                <a:solidFill>
                  <a:srgbClr val="0C64AF"/>
                </a:solidFill>
                <a:latin typeface="Century Gothic" panose="020B0502020202020204" pitchFamily="34" charset="0"/>
                <a:ea typeface="+mn-ea"/>
                <a:cs typeface="+mn-cs"/>
              </a:defRPr>
            </a:pPr>
            <a:endParaRPr lang="en-US"/>
          </a:p>
        </c:txPr>
        <c:crossAx val="117163048"/>
        <c:crosses val="autoZero"/>
        <c:crossBetween val="midCat"/>
      </c:valAx>
      <c:spPr>
        <a:noFill/>
        <a:ln w="25348">
          <a:noFill/>
        </a:ln>
      </c:spPr>
    </c:plotArea>
    <c:legend>
      <c:legendPos val="tr"/>
      <c:layout>
        <c:manualLayout>
          <c:xMode val="edge"/>
          <c:yMode val="edge"/>
          <c:x val="6.2423861428688124E-2"/>
          <c:y val="0.12495587903144154"/>
          <c:w val="0.1994612852013255"/>
          <c:h val="0.14019050289336979"/>
        </c:manualLayout>
      </c:layout>
      <c:overlay val="1"/>
      <c:spPr>
        <a:noFill/>
        <a:ln w="25240">
          <a:noFill/>
        </a:ln>
      </c:spPr>
      <c:txPr>
        <a:bodyPr rot="0" spcFirstLastPara="1" vertOverflow="ellipsis" vert="horz" wrap="square" anchor="ctr" anchorCtr="1"/>
        <a:lstStyle/>
        <a:p>
          <a:pPr>
            <a:defRPr sz="992" b="0" i="0" u="none" strike="noStrike" kern="1200" baseline="0">
              <a:solidFill>
                <a:srgbClr val="0C64AF"/>
              </a:solidFill>
              <a:latin typeface="Century Gothic" panose="020B0502020202020204" pitchFamily="34" charset="0"/>
              <a:ea typeface="+mn-ea"/>
              <a:cs typeface="+mn-cs"/>
            </a:defRPr>
          </a:pPr>
          <a:endParaRPr lang="en-US"/>
        </a:p>
      </c:txPr>
    </c:legend>
    <c:plotVisOnly val="1"/>
    <c:dispBlanksAs val="gap"/>
    <c:showDLblsOverMax val="0"/>
  </c:chart>
  <c:spPr>
    <a:noFill/>
    <a:ln>
      <a:noFill/>
    </a:ln>
    <a:effectLst/>
  </c:spPr>
  <c:txPr>
    <a:bodyPr/>
    <a:lstStyle/>
    <a:p>
      <a:pPr>
        <a:defRPr>
          <a:solidFill>
            <a:srgbClr val="0C64AF"/>
          </a:solidFill>
          <a:latin typeface="Century Gothic" panose="020B0502020202020204" pitchFamily="34" charset="0"/>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rgbClr val="46C3CD"/>
              </a:solidFill>
              <a:ln w="18739">
                <a:solidFill>
                  <a:schemeClr val="lt1"/>
                </a:solidFill>
              </a:ln>
              <a:effectLst/>
            </c:spPr>
            <c:extLst>
              <c:ext xmlns:c16="http://schemas.microsoft.com/office/drawing/2014/chart" uri="{C3380CC4-5D6E-409C-BE32-E72D297353CC}">
                <c16:uniqueId val="{00000000-18AD-431A-AECD-F248F44348E2}"/>
              </c:ext>
            </c:extLst>
          </c:dPt>
          <c:dPt>
            <c:idx val="1"/>
            <c:bubble3D val="0"/>
            <c:spPr>
              <a:solidFill>
                <a:srgbClr val="0C64AF"/>
              </a:solidFill>
              <a:ln w="18739">
                <a:solidFill>
                  <a:schemeClr val="lt1"/>
                </a:solidFill>
              </a:ln>
              <a:effectLst/>
            </c:spPr>
            <c:extLst>
              <c:ext xmlns:c16="http://schemas.microsoft.com/office/drawing/2014/chart" uri="{C3380CC4-5D6E-409C-BE32-E72D297353CC}">
                <c16:uniqueId val="{00000001-18AD-431A-AECD-F248F44348E2}"/>
              </c:ext>
            </c:extLst>
          </c:dPt>
          <c:cat>
            <c:strRef>
              <c:f>Sheet1!$A$2:$A$3</c:f>
              <c:strCache>
                <c:ptCount val="2"/>
                <c:pt idx="0">
                  <c:v>Scantist</c:v>
                </c:pt>
                <c:pt idx="1">
                  <c:v>Rest</c:v>
                </c:pt>
              </c:strCache>
            </c:strRef>
          </c:cat>
          <c:val>
            <c:numRef>
              <c:f>Sheet1!$B$2:$B$3</c:f>
              <c:numCache>
                <c:formatCode>General</c:formatCode>
                <c:ptCount val="2"/>
                <c:pt idx="0">
                  <c:v>4.5</c:v>
                </c:pt>
                <c:pt idx="1">
                  <c:v>310</c:v>
                </c:pt>
              </c:numCache>
            </c:numRef>
          </c:val>
          <c:extLst>
            <c:ext xmlns:c16="http://schemas.microsoft.com/office/drawing/2014/chart" uri="{C3380CC4-5D6E-409C-BE32-E72D297353CC}">
              <c16:uniqueId val="{00000002-18AD-431A-AECD-F248F44348E2}"/>
            </c:ext>
          </c:extLst>
        </c:ser>
        <c:dLbls>
          <c:showLegendKey val="0"/>
          <c:showVal val="0"/>
          <c:showCatName val="0"/>
          <c:showSerName val="0"/>
          <c:showPercent val="0"/>
          <c:showBubbleSize val="0"/>
          <c:showLeaderLines val="1"/>
        </c:dLbls>
        <c:firstSliceAng val="0"/>
      </c:pieChart>
      <c:spPr>
        <a:noFill/>
        <a:ln w="25284">
          <a:noFill/>
        </a:ln>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rgbClr val="46C3CD"/>
              </a:solidFill>
              <a:ln w="18810">
                <a:solidFill>
                  <a:schemeClr val="lt1"/>
                </a:solidFill>
              </a:ln>
              <a:effectLst/>
            </c:spPr>
            <c:extLst>
              <c:ext xmlns:c16="http://schemas.microsoft.com/office/drawing/2014/chart" uri="{C3380CC4-5D6E-409C-BE32-E72D297353CC}">
                <c16:uniqueId val="{00000000-29B6-4164-AA85-9BF45F58EEA0}"/>
              </c:ext>
            </c:extLst>
          </c:dPt>
          <c:dPt>
            <c:idx val="1"/>
            <c:bubble3D val="0"/>
            <c:spPr>
              <a:solidFill>
                <a:srgbClr val="0C64AF"/>
              </a:solidFill>
              <a:ln w="18810">
                <a:solidFill>
                  <a:schemeClr val="lt1"/>
                </a:solidFill>
              </a:ln>
              <a:effectLst/>
            </c:spPr>
            <c:extLst>
              <c:ext xmlns:c16="http://schemas.microsoft.com/office/drawing/2014/chart" uri="{C3380CC4-5D6E-409C-BE32-E72D297353CC}">
                <c16:uniqueId val="{00000001-29B6-4164-AA85-9BF45F58EEA0}"/>
              </c:ext>
            </c:extLst>
          </c:dPt>
          <c:cat>
            <c:strRef>
              <c:f>Sheet1!$A$2:$A$3</c:f>
              <c:strCache>
                <c:ptCount val="2"/>
                <c:pt idx="0">
                  <c:v>Scantist</c:v>
                </c:pt>
                <c:pt idx="1">
                  <c:v>Rest</c:v>
                </c:pt>
              </c:strCache>
            </c:strRef>
          </c:cat>
          <c:val>
            <c:numRef>
              <c:f>Sheet1!$B$2:$B$3</c:f>
              <c:numCache>
                <c:formatCode>General</c:formatCode>
                <c:ptCount val="2"/>
                <c:pt idx="0">
                  <c:v>16.5</c:v>
                </c:pt>
                <c:pt idx="1">
                  <c:v>380</c:v>
                </c:pt>
              </c:numCache>
            </c:numRef>
          </c:val>
          <c:extLst>
            <c:ext xmlns:c16="http://schemas.microsoft.com/office/drawing/2014/chart" uri="{C3380CC4-5D6E-409C-BE32-E72D297353CC}">
              <c16:uniqueId val="{00000002-29B6-4164-AA85-9BF45F58EEA0}"/>
            </c:ext>
          </c:extLst>
        </c:ser>
        <c:dLbls>
          <c:showLegendKey val="0"/>
          <c:showVal val="0"/>
          <c:showCatName val="0"/>
          <c:showSerName val="0"/>
          <c:showPercent val="0"/>
          <c:showBubbleSize val="0"/>
          <c:showLeaderLines val="1"/>
        </c:dLbls>
        <c:firstSliceAng val="0"/>
      </c:pieChart>
      <c:spPr>
        <a:noFill/>
        <a:ln w="25325">
          <a:noFill/>
        </a:ln>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rgbClr val="46C3CD"/>
              </a:solidFill>
              <a:ln w="18845">
                <a:solidFill>
                  <a:schemeClr val="lt1"/>
                </a:solidFill>
              </a:ln>
              <a:effectLst/>
            </c:spPr>
            <c:extLst>
              <c:ext xmlns:c16="http://schemas.microsoft.com/office/drawing/2014/chart" uri="{C3380CC4-5D6E-409C-BE32-E72D297353CC}">
                <c16:uniqueId val="{00000000-41F0-434A-AA92-ADB1AF4EDD62}"/>
              </c:ext>
            </c:extLst>
          </c:dPt>
          <c:dPt>
            <c:idx val="1"/>
            <c:bubble3D val="0"/>
            <c:spPr>
              <a:solidFill>
                <a:srgbClr val="FF01FF"/>
              </a:solidFill>
              <a:ln w="18845">
                <a:solidFill>
                  <a:schemeClr val="lt1"/>
                </a:solidFill>
              </a:ln>
              <a:effectLst/>
            </c:spPr>
            <c:extLst>
              <c:ext xmlns:c16="http://schemas.microsoft.com/office/drawing/2014/chart" uri="{C3380CC4-5D6E-409C-BE32-E72D297353CC}">
                <c16:uniqueId val="{00000001-41F0-434A-AA92-ADB1AF4EDD62}"/>
              </c:ext>
            </c:extLst>
          </c:dPt>
          <c:dPt>
            <c:idx val="2"/>
            <c:bubble3D val="0"/>
            <c:spPr>
              <a:solidFill>
                <a:srgbClr val="0C64AF"/>
              </a:solidFill>
              <a:ln w="18845">
                <a:solidFill>
                  <a:schemeClr val="lt1"/>
                </a:solidFill>
              </a:ln>
              <a:effectLst/>
            </c:spPr>
            <c:extLst>
              <c:ext xmlns:c16="http://schemas.microsoft.com/office/drawing/2014/chart" uri="{C3380CC4-5D6E-409C-BE32-E72D297353CC}">
                <c16:uniqueId val="{00000002-41F0-434A-AA92-ADB1AF4EDD62}"/>
              </c:ext>
            </c:extLst>
          </c:dPt>
          <c:cat>
            <c:strRef>
              <c:f>Sheet1!$A$2:$A$4</c:f>
              <c:strCache>
                <c:ptCount val="3"/>
                <c:pt idx="0">
                  <c:v>Scantist</c:v>
                </c:pt>
                <c:pt idx="1">
                  <c:v>US</c:v>
                </c:pt>
                <c:pt idx="2">
                  <c:v>Rest</c:v>
                </c:pt>
              </c:strCache>
            </c:strRef>
          </c:cat>
          <c:val>
            <c:numRef>
              <c:f>Sheet1!$B$2:$B$4</c:f>
              <c:numCache>
                <c:formatCode>General</c:formatCode>
                <c:ptCount val="3"/>
                <c:pt idx="0">
                  <c:v>28</c:v>
                </c:pt>
                <c:pt idx="1">
                  <c:v>32</c:v>
                </c:pt>
                <c:pt idx="2">
                  <c:v>302</c:v>
                </c:pt>
              </c:numCache>
            </c:numRef>
          </c:val>
          <c:extLst>
            <c:ext xmlns:c16="http://schemas.microsoft.com/office/drawing/2014/chart" uri="{C3380CC4-5D6E-409C-BE32-E72D297353CC}">
              <c16:uniqueId val="{00000003-41F0-434A-AA92-ADB1AF4EDD62}"/>
            </c:ext>
          </c:extLst>
        </c:ser>
        <c:dLbls>
          <c:showLegendKey val="0"/>
          <c:showVal val="0"/>
          <c:showCatName val="0"/>
          <c:showSerName val="0"/>
          <c:showPercent val="0"/>
          <c:showBubbleSize val="0"/>
          <c:showLeaderLines val="1"/>
        </c:dLbls>
        <c:firstSliceAng val="0"/>
      </c:pieChart>
      <c:spPr>
        <a:noFill/>
        <a:ln w="25331">
          <a:noFill/>
        </a:ln>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92" b="0" i="0" u="none" strike="noStrike" kern="1200" spc="0" baseline="0">
                <a:solidFill>
                  <a:srgbClr val="0C64AF"/>
                </a:solidFill>
                <a:latin typeface="Century Gothic" panose="020B0502020202020204" pitchFamily="34" charset="0"/>
                <a:ea typeface="+mn-ea"/>
                <a:cs typeface="+mn-cs"/>
              </a:defRPr>
            </a:pPr>
            <a:r>
              <a:rPr lang="zh-CN" altLang="en-US" sz="1192" dirty="0"/>
              <a:t>预计年平均报酬率</a:t>
            </a:r>
            <a:r>
              <a:rPr lang="en-SG" sz="1192" dirty="0"/>
              <a:t> ARR </a:t>
            </a:r>
            <a:r>
              <a:rPr lang="zh-CN" altLang="en-US" sz="1192" dirty="0"/>
              <a:t>（</a:t>
            </a:r>
            <a:r>
              <a:rPr lang="en-SG" sz="1192" dirty="0"/>
              <a:t> </a:t>
            </a:r>
            <a:r>
              <a:rPr lang="zh-CN" altLang="en-US" sz="1192" dirty="0"/>
              <a:t>针对</a:t>
            </a:r>
            <a:r>
              <a:rPr lang="en-SG" sz="1192" dirty="0"/>
              <a:t>SCA and </a:t>
            </a:r>
            <a:r>
              <a:rPr lang="en-SG" sz="1192" dirty="0" err="1"/>
              <a:t>Fuzzer</a:t>
            </a:r>
            <a:r>
              <a:rPr lang="zh-CN" altLang="en-US" sz="1192" dirty="0"/>
              <a:t>）</a:t>
            </a:r>
            <a:endParaRPr lang="en-SG" sz="1200" dirty="0"/>
          </a:p>
        </c:rich>
      </c:tx>
      <c:layout>
        <c:manualLayout>
          <c:xMode val="edge"/>
          <c:yMode val="edge"/>
          <c:x val="1.3612914824003163E-2"/>
          <c:y val="1.1384241032370953E-2"/>
        </c:manualLayout>
      </c:layout>
      <c:overlay val="0"/>
      <c:spPr>
        <a:noFill/>
        <a:ln w="25259">
          <a:noFill/>
        </a:ln>
      </c:spPr>
    </c:title>
    <c:autoTitleDeleted val="0"/>
    <c:plotArea>
      <c:layout/>
      <c:areaChart>
        <c:grouping val="stacked"/>
        <c:varyColors val="0"/>
        <c:ser>
          <c:idx val="0"/>
          <c:order val="0"/>
          <c:tx>
            <c:strRef>
              <c:f>Sheet1!$B$1</c:f>
              <c:strCache>
                <c:ptCount val="1"/>
                <c:pt idx="0">
                  <c:v>SCA</c:v>
                </c:pt>
              </c:strCache>
            </c:strRef>
          </c:tx>
          <c:spPr>
            <a:solidFill>
              <a:srgbClr val="0C64AF"/>
            </a:solidFill>
            <a:ln w="25259">
              <a:noFill/>
            </a:ln>
          </c:spPr>
          <c:cat>
            <c:numRef>
              <c:f>Sheet1!$A$2:$A$5</c:f>
              <c:numCache>
                <c:formatCode>General</c:formatCode>
                <c:ptCount val="4"/>
                <c:pt idx="0">
                  <c:v>2018</c:v>
                </c:pt>
                <c:pt idx="1">
                  <c:v>2019</c:v>
                </c:pt>
                <c:pt idx="2">
                  <c:v>2020</c:v>
                </c:pt>
                <c:pt idx="3">
                  <c:v>2021</c:v>
                </c:pt>
              </c:numCache>
            </c:numRef>
          </c:cat>
          <c:val>
            <c:numRef>
              <c:f>Sheet1!$B$2:$B$5</c:f>
              <c:numCache>
                <c:formatCode>General</c:formatCode>
                <c:ptCount val="4"/>
                <c:pt idx="0">
                  <c:v>0</c:v>
                </c:pt>
                <c:pt idx="1">
                  <c:v>2.8</c:v>
                </c:pt>
                <c:pt idx="2">
                  <c:v>9</c:v>
                </c:pt>
                <c:pt idx="3">
                  <c:v>26.1</c:v>
                </c:pt>
              </c:numCache>
            </c:numRef>
          </c:val>
          <c:extLst>
            <c:ext xmlns:c16="http://schemas.microsoft.com/office/drawing/2014/chart" uri="{C3380CC4-5D6E-409C-BE32-E72D297353CC}">
              <c16:uniqueId val="{00000000-8967-4BA2-A544-36EAA6D4D2B6}"/>
            </c:ext>
          </c:extLst>
        </c:ser>
        <c:ser>
          <c:idx val="1"/>
          <c:order val="1"/>
          <c:tx>
            <c:strRef>
              <c:f>Sheet1!$C$1</c:f>
              <c:strCache>
                <c:ptCount val="1"/>
                <c:pt idx="0">
                  <c:v>Fuzzer</c:v>
                </c:pt>
              </c:strCache>
            </c:strRef>
          </c:tx>
          <c:spPr>
            <a:solidFill>
              <a:srgbClr val="FA980C"/>
            </a:solidFill>
            <a:ln w="25259">
              <a:noFill/>
            </a:ln>
          </c:spPr>
          <c:cat>
            <c:numRef>
              <c:f>Sheet1!$A$2:$A$5</c:f>
              <c:numCache>
                <c:formatCode>General</c:formatCode>
                <c:ptCount val="4"/>
                <c:pt idx="0">
                  <c:v>2018</c:v>
                </c:pt>
                <c:pt idx="1">
                  <c:v>2019</c:v>
                </c:pt>
                <c:pt idx="2">
                  <c:v>2020</c:v>
                </c:pt>
                <c:pt idx="3">
                  <c:v>2021</c:v>
                </c:pt>
              </c:numCache>
            </c:numRef>
          </c:cat>
          <c:val>
            <c:numRef>
              <c:f>Sheet1!$C$2:$C$5</c:f>
              <c:numCache>
                <c:formatCode>General</c:formatCode>
                <c:ptCount val="4"/>
                <c:pt idx="0">
                  <c:v>0.15</c:v>
                </c:pt>
                <c:pt idx="1">
                  <c:v>0.4</c:v>
                </c:pt>
                <c:pt idx="2">
                  <c:v>1.8</c:v>
                </c:pt>
                <c:pt idx="3">
                  <c:v>5.2</c:v>
                </c:pt>
              </c:numCache>
            </c:numRef>
          </c:val>
          <c:extLst>
            <c:ext xmlns:c16="http://schemas.microsoft.com/office/drawing/2014/chart" uri="{C3380CC4-5D6E-409C-BE32-E72D297353CC}">
              <c16:uniqueId val="{00000001-8967-4BA2-A544-36EAA6D4D2B6}"/>
            </c:ext>
          </c:extLst>
        </c:ser>
        <c:dLbls>
          <c:showLegendKey val="0"/>
          <c:showVal val="0"/>
          <c:showCatName val="0"/>
          <c:showSerName val="0"/>
          <c:showPercent val="0"/>
          <c:showBubbleSize val="0"/>
        </c:dLbls>
        <c:axId val="333718080"/>
        <c:axId val="1"/>
      </c:areaChart>
      <c:catAx>
        <c:axId val="333718080"/>
        <c:scaling>
          <c:orientation val="minMax"/>
        </c:scaling>
        <c:delete val="0"/>
        <c:axPos val="b"/>
        <c:numFmt formatCode="General" sourceLinked="1"/>
        <c:majorTickMark val="none"/>
        <c:minorTickMark val="none"/>
        <c:tickLblPos val="nextTo"/>
        <c:spPr>
          <a:noFill/>
          <a:ln w="9465" cap="flat" cmpd="sng" algn="ctr">
            <a:solidFill>
              <a:schemeClr val="tx1">
                <a:lumMod val="15000"/>
                <a:lumOff val="85000"/>
              </a:schemeClr>
            </a:solidFill>
            <a:round/>
          </a:ln>
          <a:effectLst/>
        </c:spPr>
        <c:txPr>
          <a:bodyPr rot="-60000000" spcFirstLastPara="1" vertOverflow="ellipsis" vert="horz" wrap="square" anchor="ctr" anchorCtr="1"/>
          <a:lstStyle/>
          <a:p>
            <a:pPr>
              <a:defRPr sz="1189" b="0" i="0" u="none" strike="noStrike" kern="1200" baseline="0">
                <a:solidFill>
                  <a:srgbClr val="0C64AF"/>
                </a:solidFill>
                <a:latin typeface="Century Gothic" panose="020B0502020202020204" pitchFamily="34" charset="0"/>
                <a:ea typeface="+mn-ea"/>
                <a:cs typeface="+mn-cs"/>
              </a:defRPr>
            </a:pPr>
            <a:endParaRPr lang="en-US"/>
          </a:p>
        </c:txPr>
        <c:crossAx val="1"/>
        <c:crosses val="autoZero"/>
        <c:auto val="1"/>
        <c:lblAlgn val="ctr"/>
        <c:lblOffset val="100"/>
        <c:noMultiLvlLbl val="0"/>
      </c:catAx>
      <c:valAx>
        <c:axId val="1"/>
        <c:scaling>
          <c:orientation val="minMax"/>
        </c:scaling>
        <c:delete val="0"/>
        <c:axPos val="l"/>
        <c:majorGridlines>
          <c:spPr>
            <a:ln w="9465" cap="flat" cmpd="sng" algn="ctr">
              <a:solidFill>
                <a:srgbClr val="46C3CD"/>
              </a:solidFill>
              <a:round/>
            </a:ln>
            <a:effectLst/>
          </c:spPr>
        </c:majorGridlines>
        <c:numFmt formatCode="General" sourceLinked="1"/>
        <c:majorTickMark val="none"/>
        <c:minorTickMark val="none"/>
        <c:tickLblPos val="nextTo"/>
        <c:spPr>
          <a:ln w="6314">
            <a:noFill/>
          </a:ln>
        </c:spPr>
        <c:txPr>
          <a:bodyPr rot="-60000000" spcFirstLastPara="1" vertOverflow="ellipsis" vert="horz" wrap="square" anchor="ctr" anchorCtr="1"/>
          <a:lstStyle/>
          <a:p>
            <a:pPr>
              <a:defRPr sz="1189" b="0" i="0" u="none" strike="noStrike" kern="1200" baseline="0">
                <a:solidFill>
                  <a:srgbClr val="0C64AF"/>
                </a:solidFill>
                <a:latin typeface="Century Gothic" panose="020B0502020202020204" pitchFamily="34" charset="0"/>
                <a:ea typeface="+mn-ea"/>
                <a:cs typeface="+mn-cs"/>
              </a:defRPr>
            </a:pPr>
            <a:endParaRPr lang="en-US"/>
          </a:p>
        </c:txPr>
        <c:crossAx val="333718080"/>
        <c:crosses val="autoZero"/>
        <c:crossBetween val="midCat"/>
      </c:valAx>
      <c:spPr>
        <a:noFill/>
        <a:ln w="25381">
          <a:noFill/>
        </a:ln>
      </c:spPr>
    </c:plotArea>
    <c:legend>
      <c:legendPos val="b"/>
      <c:layout>
        <c:manualLayout>
          <c:xMode val="edge"/>
          <c:yMode val="edge"/>
          <c:x val="4.8946607701434587E-2"/>
          <c:y val="0.15332731846019249"/>
          <c:w val="0.24690353431848414"/>
          <c:h val="6.7511756342957141E-2"/>
        </c:manualLayout>
      </c:layout>
      <c:overlay val="0"/>
      <c:spPr>
        <a:noFill/>
        <a:ln w="25259">
          <a:noFill/>
        </a:ln>
      </c:spPr>
      <c:txPr>
        <a:bodyPr rot="0" spcFirstLastPara="1" vertOverflow="ellipsis" vert="horz" wrap="square" anchor="ctr" anchorCtr="1"/>
        <a:lstStyle/>
        <a:p>
          <a:pPr>
            <a:defRPr sz="993" b="0" i="0" u="none" strike="noStrike" kern="1200" baseline="0">
              <a:solidFill>
                <a:srgbClr val="0C64AF"/>
              </a:solidFill>
              <a:latin typeface="Century Gothic" panose="020B0502020202020204" pitchFamily="34" charset="0"/>
              <a:ea typeface="+mn-ea"/>
              <a:cs typeface="+mn-cs"/>
            </a:defRPr>
          </a:pPr>
          <a:endParaRPr lang="en-US"/>
        </a:p>
      </c:txPr>
    </c:legend>
    <c:plotVisOnly val="1"/>
    <c:dispBlanksAs val="gap"/>
    <c:showDLblsOverMax val="0"/>
  </c:chart>
  <c:spPr>
    <a:noFill/>
    <a:ln>
      <a:noFill/>
    </a:ln>
    <a:effectLst/>
  </c:spPr>
  <c:txPr>
    <a:bodyPr/>
    <a:lstStyle/>
    <a:p>
      <a:pPr>
        <a:defRPr>
          <a:solidFill>
            <a:srgbClr val="0C64AF"/>
          </a:solidFill>
          <a:latin typeface="Century Gothic" panose="020B0502020202020204" pitchFamily="34" charset="0"/>
        </a:defRPr>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206E73-2253-4CAC-BA94-5F0E9FE1750B}" type="doc">
      <dgm:prSet loTypeId="urn:microsoft.com/office/officeart/2005/8/layout/pyramid1" loCatId="pyramid" qsTypeId="urn:microsoft.com/office/officeart/2005/8/quickstyle/simple1" qsCatId="simple" csTypeId="urn:microsoft.com/office/officeart/2005/8/colors/accent1_2" csCatId="accent1" phldr="1"/>
      <dgm:spPr/>
    </dgm:pt>
    <dgm:pt modelId="{A522A76B-03C4-4DFC-A824-4775FF206C65}">
      <dgm:prSet phldrT="[Text]" custT="1"/>
      <dgm:spPr>
        <a:solidFill>
          <a:srgbClr val="46C3CD"/>
        </a:solidFill>
      </dgm:spPr>
      <dgm:t>
        <a:bodyPr/>
        <a:lstStyle/>
        <a:p>
          <a:br>
            <a:rPr lang="en-SG" sz="1200" b="1" dirty="0">
              <a:latin typeface="Century Gothic" panose="020B0502020202020204" pitchFamily="34" charset="0"/>
            </a:rPr>
          </a:br>
          <a:r>
            <a:rPr lang="zh-CN" altLang="en-US" sz="1200" b="1" dirty="0">
              <a:latin typeface="Century Gothic" panose="020B0502020202020204" pitchFamily="34" charset="0"/>
            </a:rPr>
            <a:t>大型用户</a:t>
          </a:r>
          <a:br>
            <a:rPr lang="en-SG" sz="1200" b="1" dirty="0">
              <a:latin typeface="Century Gothic" panose="020B0502020202020204" pitchFamily="34" charset="0"/>
            </a:rPr>
          </a:br>
          <a:r>
            <a:rPr lang="en-SG" sz="1200" b="0" dirty="0">
              <a:latin typeface="Century Gothic" panose="020B0502020202020204" pitchFamily="34" charset="0"/>
            </a:rPr>
            <a:t>100+</a:t>
          </a:r>
        </a:p>
      </dgm:t>
    </dgm:pt>
    <dgm:pt modelId="{18C1DA2C-A30D-4809-B47C-A6C3F7635689}" type="parTrans" cxnId="{6FFC39CF-39A1-476C-8567-F3DE892E2F44}">
      <dgm:prSet/>
      <dgm:spPr/>
      <dgm:t>
        <a:bodyPr/>
        <a:lstStyle/>
        <a:p>
          <a:endParaRPr lang="en-SG" sz="1800">
            <a:latin typeface="Century Gothic" panose="020B0502020202020204" pitchFamily="34" charset="0"/>
          </a:endParaRPr>
        </a:p>
      </dgm:t>
    </dgm:pt>
    <dgm:pt modelId="{15725536-04A5-4EAB-A55A-140E72523A4D}" type="sibTrans" cxnId="{6FFC39CF-39A1-476C-8567-F3DE892E2F44}">
      <dgm:prSet/>
      <dgm:spPr/>
      <dgm:t>
        <a:bodyPr/>
        <a:lstStyle/>
        <a:p>
          <a:endParaRPr lang="en-SG" sz="1800">
            <a:latin typeface="Century Gothic" panose="020B0502020202020204" pitchFamily="34" charset="0"/>
          </a:endParaRPr>
        </a:p>
      </dgm:t>
    </dgm:pt>
    <dgm:pt modelId="{93FEAB3B-C6F7-4DD0-BCB3-9944D8A71D15}">
      <dgm:prSet phldrT="[Text]" custT="1"/>
      <dgm:spPr>
        <a:solidFill>
          <a:srgbClr val="0C64AF"/>
        </a:solidFill>
      </dgm:spPr>
      <dgm:t>
        <a:bodyPr/>
        <a:lstStyle/>
        <a:p>
          <a:r>
            <a:rPr lang="zh-CN" altLang="en-US" sz="1200" b="1" dirty="0">
              <a:latin typeface="Century Gothic" panose="020B0502020202020204" pitchFamily="34" charset="0"/>
            </a:rPr>
            <a:t>其他用户</a:t>
          </a:r>
          <a:endParaRPr lang="en-SG" sz="1200" b="1" dirty="0">
            <a:latin typeface="Century Gothic" panose="020B0502020202020204" pitchFamily="34" charset="0"/>
          </a:endParaRPr>
        </a:p>
        <a:p>
          <a:r>
            <a:rPr lang="zh-CN" altLang="en-US" sz="1200" b="0" dirty="0">
              <a:latin typeface="Century Gothic" panose="020B0502020202020204" pitchFamily="34" charset="0"/>
            </a:rPr>
            <a:t>少于</a:t>
          </a:r>
          <a:r>
            <a:rPr lang="en-SG" sz="1200" b="0" dirty="0">
              <a:latin typeface="Century Gothic" panose="020B0502020202020204" pitchFamily="34" charset="0"/>
            </a:rPr>
            <a:t>100</a:t>
          </a:r>
        </a:p>
      </dgm:t>
    </dgm:pt>
    <dgm:pt modelId="{90329968-C03D-4D16-B16C-B96092D58285}" type="parTrans" cxnId="{E5DABE0A-D5A9-4649-BF19-E0C2CD2F8C6A}">
      <dgm:prSet/>
      <dgm:spPr/>
      <dgm:t>
        <a:bodyPr/>
        <a:lstStyle/>
        <a:p>
          <a:endParaRPr lang="en-SG" sz="1800">
            <a:latin typeface="Century Gothic" panose="020B0502020202020204" pitchFamily="34" charset="0"/>
          </a:endParaRPr>
        </a:p>
      </dgm:t>
    </dgm:pt>
    <dgm:pt modelId="{A54C4FB7-185B-48A7-BDA2-D70B97A0C77F}" type="sibTrans" cxnId="{E5DABE0A-D5A9-4649-BF19-E0C2CD2F8C6A}">
      <dgm:prSet/>
      <dgm:spPr/>
      <dgm:t>
        <a:bodyPr/>
        <a:lstStyle/>
        <a:p>
          <a:endParaRPr lang="en-SG" sz="1800">
            <a:latin typeface="Century Gothic" panose="020B0502020202020204" pitchFamily="34" charset="0"/>
          </a:endParaRPr>
        </a:p>
      </dgm:t>
    </dgm:pt>
    <dgm:pt modelId="{DE6848F1-C511-45AB-AE7F-D7C47E26EF90}" type="pres">
      <dgm:prSet presAssocID="{D7206E73-2253-4CAC-BA94-5F0E9FE1750B}" presName="Name0" presStyleCnt="0">
        <dgm:presLayoutVars>
          <dgm:dir/>
          <dgm:animLvl val="lvl"/>
          <dgm:resizeHandles val="exact"/>
        </dgm:presLayoutVars>
      </dgm:prSet>
      <dgm:spPr/>
    </dgm:pt>
    <dgm:pt modelId="{90CD762A-75A6-4BED-9DF4-658D220FE8AA}" type="pres">
      <dgm:prSet presAssocID="{A522A76B-03C4-4DFC-A824-4775FF206C65}" presName="Name8" presStyleCnt="0"/>
      <dgm:spPr/>
    </dgm:pt>
    <dgm:pt modelId="{79EC4FDF-99A1-497F-8D17-D507D405CB9A}" type="pres">
      <dgm:prSet presAssocID="{A522A76B-03C4-4DFC-A824-4775FF206C65}" presName="level" presStyleLbl="node1" presStyleIdx="0" presStyleCnt="2">
        <dgm:presLayoutVars>
          <dgm:chMax val="1"/>
          <dgm:bulletEnabled val="1"/>
        </dgm:presLayoutVars>
      </dgm:prSet>
      <dgm:spPr/>
    </dgm:pt>
    <dgm:pt modelId="{D779BA8D-BE0E-415D-A983-340C6E2D98F6}" type="pres">
      <dgm:prSet presAssocID="{A522A76B-03C4-4DFC-A824-4775FF206C65}" presName="levelTx" presStyleLbl="revTx" presStyleIdx="0" presStyleCnt="0">
        <dgm:presLayoutVars>
          <dgm:chMax val="1"/>
          <dgm:bulletEnabled val="1"/>
        </dgm:presLayoutVars>
      </dgm:prSet>
      <dgm:spPr/>
    </dgm:pt>
    <dgm:pt modelId="{D1ACB8A4-68CD-4927-84DF-6665DD592AC2}" type="pres">
      <dgm:prSet presAssocID="{93FEAB3B-C6F7-4DD0-BCB3-9944D8A71D15}" presName="Name8" presStyleCnt="0"/>
      <dgm:spPr/>
    </dgm:pt>
    <dgm:pt modelId="{EE525E07-4AAD-41C4-B252-E7C231646E07}" type="pres">
      <dgm:prSet presAssocID="{93FEAB3B-C6F7-4DD0-BCB3-9944D8A71D15}" presName="level" presStyleLbl="node1" presStyleIdx="1" presStyleCnt="2">
        <dgm:presLayoutVars>
          <dgm:chMax val="1"/>
          <dgm:bulletEnabled val="1"/>
        </dgm:presLayoutVars>
      </dgm:prSet>
      <dgm:spPr/>
    </dgm:pt>
    <dgm:pt modelId="{1994F094-3D57-479C-A51B-9491579390AE}" type="pres">
      <dgm:prSet presAssocID="{93FEAB3B-C6F7-4DD0-BCB3-9944D8A71D15}" presName="levelTx" presStyleLbl="revTx" presStyleIdx="0" presStyleCnt="0">
        <dgm:presLayoutVars>
          <dgm:chMax val="1"/>
          <dgm:bulletEnabled val="1"/>
        </dgm:presLayoutVars>
      </dgm:prSet>
      <dgm:spPr/>
    </dgm:pt>
  </dgm:ptLst>
  <dgm:cxnLst>
    <dgm:cxn modelId="{E5DABE0A-D5A9-4649-BF19-E0C2CD2F8C6A}" srcId="{D7206E73-2253-4CAC-BA94-5F0E9FE1750B}" destId="{93FEAB3B-C6F7-4DD0-BCB3-9944D8A71D15}" srcOrd="1" destOrd="0" parTransId="{90329968-C03D-4D16-B16C-B96092D58285}" sibTransId="{A54C4FB7-185B-48A7-BDA2-D70B97A0C77F}"/>
    <dgm:cxn modelId="{9891E48C-BC1C-4940-94AA-EBF187731D42}" type="presOf" srcId="{A522A76B-03C4-4DFC-A824-4775FF206C65}" destId="{D779BA8D-BE0E-415D-A983-340C6E2D98F6}" srcOrd="1" destOrd="0" presId="urn:microsoft.com/office/officeart/2005/8/layout/pyramid1"/>
    <dgm:cxn modelId="{6FFC39CF-39A1-476C-8567-F3DE892E2F44}" srcId="{D7206E73-2253-4CAC-BA94-5F0E9FE1750B}" destId="{A522A76B-03C4-4DFC-A824-4775FF206C65}" srcOrd="0" destOrd="0" parTransId="{18C1DA2C-A30D-4809-B47C-A6C3F7635689}" sibTransId="{15725536-04A5-4EAB-A55A-140E72523A4D}"/>
    <dgm:cxn modelId="{A927A2D3-18B3-4D2A-92A0-08B3DF517CD4}" type="presOf" srcId="{93FEAB3B-C6F7-4DD0-BCB3-9944D8A71D15}" destId="{1994F094-3D57-479C-A51B-9491579390AE}" srcOrd="1" destOrd="0" presId="urn:microsoft.com/office/officeart/2005/8/layout/pyramid1"/>
    <dgm:cxn modelId="{097ADBDA-D5F2-416B-A152-9F8DE5DF2243}" type="presOf" srcId="{A522A76B-03C4-4DFC-A824-4775FF206C65}" destId="{79EC4FDF-99A1-497F-8D17-D507D405CB9A}" srcOrd="0" destOrd="0" presId="urn:microsoft.com/office/officeart/2005/8/layout/pyramid1"/>
    <dgm:cxn modelId="{4D5511DD-0C7B-4041-9EE3-A18DB362B589}" type="presOf" srcId="{D7206E73-2253-4CAC-BA94-5F0E9FE1750B}" destId="{DE6848F1-C511-45AB-AE7F-D7C47E26EF90}" srcOrd="0" destOrd="0" presId="urn:microsoft.com/office/officeart/2005/8/layout/pyramid1"/>
    <dgm:cxn modelId="{EA0FDBF5-90AA-45F7-B913-7A6712DDD6FC}" type="presOf" srcId="{93FEAB3B-C6F7-4DD0-BCB3-9944D8A71D15}" destId="{EE525E07-4AAD-41C4-B252-E7C231646E07}" srcOrd="0" destOrd="0" presId="urn:microsoft.com/office/officeart/2005/8/layout/pyramid1"/>
    <dgm:cxn modelId="{45120461-FBCC-48DC-B140-6749FC100D1D}" type="presParOf" srcId="{DE6848F1-C511-45AB-AE7F-D7C47E26EF90}" destId="{90CD762A-75A6-4BED-9DF4-658D220FE8AA}" srcOrd="0" destOrd="0" presId="urn:microsoft.com/office/officeart/2005/8/layout/pyramid1"/>
    <dgm:cxn modelId="{0FCA3055-12B4-48AD-97B4-ED6EE8518DA8}" type="presParOf" srcId="{90CD762A-75A6-4BED-9DF4-658D220FE8AA}" destId="{79EC4FDF-99A1-497F-8D17-D507D405CB9A}" srcOrd="0" destOrd="0" presId="urn:microsoft.com/office/officeart/2005/8/layout/pyramid1"/>
    <dgm:cxn modelId="{2D9BDF9A-00E8-4915-A4B6-890D603D1BD7}" type="presParOf" srcId="{90CD762A-75A6-4BED-9DF4-658D220FE8AA}" destId="{D779BA8D-BE0E-415D-A983-340C6E2D98F6}" srcOrd="1" destOrd="0" presId="urn:microsoft.com/office/officeart/2005/8/layout/pyramid1"/>
    <dgm:cxn modelId="{F87D9B25-7476-42ED-96EF-D037D9B86F01}" type="presParOf" srcId="{DE6848F1-C511-45AB-AE7F-D7C47E26EF90}" destId="{D1ACB8A4-68CD-4927-84DF-6665DD592AC2}" srcOrd="1" destOrd="0" presId="urn:microsoft.com/office/officeart/2005/8/layout/pyramid1"/>
    <dgm:cxn modelId="{4C608E19-50E0-4A34-8A7F-2FCEEB58F461}" type="presParOf" srcId="{D1ACB8A4-68CD-4927-84DF-6665DD592AC2}" destId="{EE525E07-4AAD-41C4-B252-E7C231646E07}" srcOrd="0" destOrd="0" presId="urn:microsoft.com/office/officeart/2005/8/layout/pyramid1"/>
    <dgm:cxn modelId="{55FBFAB6-87BB-4027-B75C-85E644C39B91}" type="presParOf" srcId="{D1ACB8A4-68CD-4927-84DF-6665DD592AC2}" destId="{1994F094-3D57-479C-A51B-9491579390AE}"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EC4FDF-99A1-497F-8D17-D507D405CB9A}">
      <dsp:nvSpPr>
        <dsp:cNvPr id="0" name=""/>
        <dsp:cNvSpPr/>
      </dsp:nvSpPr>
      <dsp:spPr>
        <a:xfrm>
          <a:off x="880414" y="0"/>
          <a:ext cx="1760828" cy="1340968"/>
        </a:xfrm>
        <a:prstGeom prst="trapezoid">
          <a:avLst>
            <a:gd name="adj" fmla="val 65655"/>
          </a:avLst>
        </a:prstGeom>
        <a:solidFill>
          <a:srgbClr val="46C3C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br>
            <a:rPr lang="en-SG" sz="1200" b="1" kern="1200" dirty="0">
              <a:latin typeface="Century Gothic" panose="020B0502020202020204" pitchFamily="34" charset="0"/>
            </a:rPr>
          </a:br>
          <a:r>
            <a:rPr lang="zh-CN" altLang="en-US" sz="1200" b="1" kern="1200" dirty="0">
              <a:latin typeface="Century Gothic" panose="020B0502020202020204" pitchFamily="34" charset="0"/>
            </a:rPr>
            <a:t>大型用户</a:t>
          </a:r>
          <a:br>
            <a:rPr lang="en-SG" sz="1200" b="1" kern="1200" dirty="0">
              <a:latin typeface="Century Gothic" panose="020B0502020202020204" pitchFamily="34" charset="0"/>
            </a:rPr>
          </a:br>
          <a:r>
            <a:rPr lang="en-SG" sz="1200" b="0" kern="1200" dirty="0">
              <a:latin typeface="Century Gothic" panose="020B0502020202020204" pitchFamily="34" charset="0"/>
            </a:rPr>
            <a:t>100+</a:t>
          </a:r>
        </a:p>
      </dsp:txBody>
      <dsp:txXfrm>
        <a:off x="880414" y="0"/>
        <a:ext cx="1760828" cy="1340968"/>
      </dsp:txXfrm>
    </dsp:sp>
    <dsp:sp modelId="{EE525E07-4AAD-41C4-B252-E7C231646E07}">
      <dsp:nvSpPr>
        <dsp:cNvPr id="0" name=""/>
        <dsp:cNvSpPr/>
      </dsp:nvSpPr>
      <dsp:spPr>
        <a:xfrm>
          <a:off x="0" y="1340967"/>
          <a:ext cx="3521657" cy="1340968"/>
        </a:xfrm>
        <a:prstGeom prst="trapezoid">
          <a:avLst>
            <a:gd name="adj" fmla="val 65655"/>
          </a:avLst>
        </a:prstGeom>
        <a:solidFill>
          <a:srgbClr val="0C64A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CN" altLang="en-US" sz="1200" b="1" kern="1200" dirty="0">
              <a:latin typeface="Century Gothic" panose="020B0502020202020204" pitchFamily="34" charset="0"/>
            </a:rPr>
            <a:t>其他用户</a:t>
          </a:r>
          <a:endParaRPr lang="en-SG" sz="1200" b="1" kern="1200" dirty="0">
            <a:latin typeface="Century Gothic" panose="020B0502020202020204" pitchFamily="34" charset="0"/>
          </a:endParaRPr>
        </a:p>
        <a:p>
          <a:pPr marL="0" lvl="0" indent="0" algn="ctr" defTabSz="533400">
            <a:lnSpc>
              <a:spcPct val="90000"/>
            </a:lnSpc>
            <a:spcBef>
              <a:spcPct val="0"/>
            </a:spcBef>
            <a:spcAft>
              <a:spcPct val="35000"/>
            </a:spcAft>
            <a:buNone/>
          </a:pPr>
          <a:r>
            <a:rPr lang="zh-CN" altLang="en-US" sz="1200" b="0" kern="1200" dirty="0">
              <a:latin typeface="Century Gothic" panose="020B0502020202020204" pitchFamily="34" charset="0"/>
            </a:rPr>
            <a:t>少于</a:t>
          </a:r>
          <a:r>
            <a:rPr lang="en-SG" sz="1200" b="0" kern="1200" dirty="0">
              <a:latin typeface="Century Gothic" panose="020B0502020202020204" pitchFamily="34" charset="0"/>
            </a:rPr>
            <a:t>100</a:t>
          </a:r>
        </a:p>
      </dsp:txBody>
      <dsp:txXfrm>
        <a:off x="616289" y="1340967"/>
        <a:ext cx="2289077" cy="1340968"/>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Shape 3">
            <a:extLst>
              <a:ext uri="{FF2B5EF4-FFF2-40B4-BE49-F238E27FC236}">
                <a16:creationId xmlns:a16="http://schemas.microsoft.com/office/drawing/2014/main" id="{4958DAE0-6794-44CA-BD79-B22FE5D2EBF2}"/>
              </a:ext>
            </a:extLst>
          </p:cNvPr>
          <p:cNvSpPr>
            <a:spLocks noGrp="1" noRot="1" noChangeAspect="1"/>
          </p:cNvSpPr>
          <p:nvPr>
            <p:ph type="sldImg" idx="2"/>
          </p:nvPr>
        </p:nvSpPr>
        <p:spPr bwMode="auto">
          <a:xfrm>
            <a:off x="381000" y="685800"/>
            <a:ext cx="6096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4" name="Shape 4">
            <a:extLst>
              <a:ext uri="{FF2B5EF4-FFF2-40B4-BE49-F238E27FC236}">
                <a16:creationId xmlns:a16="http://schemas.microsoft.com/office/drawing/2014/main" id="{8F145DE6-116F-4ED4-8DB8-2E0C7B93D665}"/>
              </a:ext>
            </a:extLst>
          </p:cNvPr>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pPr lvl="0"/>
            <a:endParaRPr noProof="0"/>
          </a:p>
        </p:txBody>
      </p:sp>
    </p:spTree>
  </p:cSld>
  <p:clrMap bg1="lt1" tx1="dk1" bg2="dk2" tx2="lt2" accent1="accent1" accent2="accent2" accent3="accent3" accent4="accent4" accent5="accent5" accent6="accent6" hlink="hlink" folHlink="folHlink"/>
  <p:notesStyle>
    <a:lvl1pPr algn="l" defTabSz="912813" rtl="0" eaLnBrk="0" fontAlgn="base" hangingPunct="0">
      <a:spcBef>
        <a:spcPct val="30000"/>
      </a:spcBef>
      <a:spcAft>
        <a:spcPct val="0"/>
      </a:spcAft>
      <a:defRPr sz="1200" kern="1200">
        <a:solidFill>
          <a:schemeClr val="tx1"/>
        </a:solidFill>
        <a:latin typeface="+mn-lt"/>
        <a:ea typeface="+mn-ea"/>
        <a:cs typeface="+mn-cs"/>
      </a:defRPr>
    </a:lvl1pPr>
    <a:lvl2pPr marL="742950" indent="-285750" algn="l" defTabSz="912813" rtl="0" eaLnBrk="0" fontAlgn="base" hangingPunct="0">
      <a:spcBef>
        <a:spcPct val="30000"/>
      </a:spcBef>
      <a:spcAft>
        <a:spcPct val="0"/>
      </a:spcAft>
      <a:defRPr sz="1200" kern="1200">
        <a:solidFill>
          <a:schemeClr val="tx1"/>
        </a:solidFill>
        <a:latin typeface="+mn-lt"/>
        <a:ea typeface="+mn-ea"/>
        <a:cs typeface="+mn-cs"/>
      </a:defRPr>
    </a:lvl2pPr>
    <a:lvl3pPr marL="1143000" indent="-228600" algn="l" defTabSz="912813" rtl="0" eaLnBrk="0" fontAlgn="base" hangingPunct="0">
      <a:spcBef>
        <a:spcPct val="30000"/>
      </a:spcBef>
      <a:spcAft>
        <a:spcPct val="0"/>
      </a:spcAft>
      <a:defRPr sz="1200" kern="1200">
        <a:solidFill>
          <a:schemeClr val="tx1"/>
        </a:solidFill>
        <a:latin typeface="+mn-lt"/>
        <a:ea typeface="+mn-ea"/>
        <a:cs typeface="+mn-cs"/>
      </a:defRPr>
    </a:lvl3pPr>
    <a:lvl4pPr marL="1600200" indent="-228600" algn="l" defTabSz="912813" rtl="0" eaLnBrk="0" fontAlgn="base" hangingPunct="0">
      <a:spcBef>
        <a:spcPct val="30000"/>
      </a:spcBef>
      <a:spcAft>
        <a:spcPct val="0"/>
      </a:spcAft>
      <a:defRPr sz="1200" kern="1200">
        <a:solidFill>
          <a:schemeClr val="tx1"/>
        </a:solidFill>
        <a:latin typeface="+mn-lt"/>
        <a:ea typeface="+mn-ea"/>
        <a:cs typeface="+mn-cs"/>
      </a:defRPr>
    </a:lvl4pPr>
    <a:lvl5pPr marL="2057400" indent="-228600" algn="l" defTabSz="912813" rtl="0" eaLnBrk="0" fontAlgn="base" hangingPunct="0">
      <a:spcBef>
        <a:spcPct val="30000"/>
      </a:spcBef>
      <a:spcAft>
        <a:spcPct val="0"/>
      </a:spcAft>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146" name="Shape 113">
            <a:extLst>
              <a:ext uri="{FF2B5EF4-FFF2-40B4-BE49-F238E27FC236}">
                <a16:creationId xmlns:a16="http://schemas.microsoft.com/office/drawing/2014/main" id="{2B4AC1A7-BAFA-4A98-9B4E-43C84442FA80}"/>
              </a:ext>
            </a:extLst>
          </p:cNvPr>
          <p:cNvSpPr>
            <a:spLocks noGrp="1" noRot="1" noChangeAspect="1" noTextEdit="1"/>
          </p:cNvSpPr>
          <p:nvPr>
            <p:ph type="sldImg" idx="2"/>
          </p:nvPr>
        </p:nvSpPr>
        <p:spPr>
          <a:ln>
            <a:headEnd/>
            <a:tailEnd/>
          </a:ln>
        </p:spPr>
      </p:sp>
      <p:sp>
        <p:nvSpPr>
          <p:cNvPr id="6147" name="Shape 114">
            <a:extLst>
              <a:ext uri="{FF2B5EF4-FFF2-40B4-BE49-F238E27FC236}">
                <a16:creationId xmlns:a16="http://schemas.microsoft.com/office/drawing/2014/main" id="{BEAEE935-359B-4BCC-8BDB-A0E16E9529BA}"/>
              </a:ext>
            </a:extLst>
          </p:cNvPr>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2530" name="Shape 128">
            <a:extLst>
              <a:ext uri="{FF2B5EF4-FFF2-40B4-BE49-F238E27FC236}">
                <a16:creationId xmlns:a16="http://schemas.microsoft.com/office/drawing/2014/main" id="{5CAF86FF-F13F-4EFB-B329-CF8CEE19D198}"/>
              </a:ext>
            </a:extLst>
          </p:cNvPr>
          <p:cNvSpPr>
            <a:spLocks noGrp="1" noRot="1" noChangeAspect="1" noTextEdit="1"/>
          </p:cNvSpPr>
          <p:nvPr>
            <p:ph type="sldImg" idx="2"/>
          </p:nvPr>
        </p:nvSpPr>
        <p:spPr>
          <a:ln>
            <a:headEnd/>
            <a:tailEnd/>
          </a:ln>
        </p:spPr>
      </p:sp>
      <p:sp>
        <p:nvSpPr>
          <p:cNvPr id="22531" name="Shape 129">
            <a:extLst>
              <a:ext uri="{FF2B5EF4-FFF2-40B4-BE49-F238E27FC236}">
                <a16:creationId xmlns:a16="http://schemas.microsoft.com/office/drawing/2014/main" id="{EB24FEB3-DB59-47D4-8E5D-2FA3E2940AF2}"/>
              </a:ext>
            </a:extLst>
          </p:cNvPr>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4578" name="Shape 128">
            <a:extLst>
              <a:ext uri="{FF2B5EF4-FFF2-40B4-BE49-F238E27FC236}">
                <a16:creationId xmlns:a16="http://schemas.microsoft.com/office/drawing/2014/main" id="{3F373CE7-C471-415C-AEA3-D70FF0A6DF14}"/>
              </a:ext>
            </a:extLst>
          </p:cNvPr>
          <p:cNvSpPr>
            <a:spLocks noGrp="1" noRot="1" noChangeAspect="1" noTextEdit="1"/>
          </p:cNvSpPr>
          <p:nvPr>
            <p:ph type="sldImg" idx="2"/>
          </p:nvPr>
        </p:nvSpPr>
        <p:spPr>
          <a:ln>
            <a:headEnd/>
            <a:tailEnd/>
          </a:ln>
        </p:spPr>
      </p:sp>
      <p:sp>
        <p:nvSpPr>
          <p:cNvPr id="24579" name="Shape 129">
            <a:extLst>
              <a:ext uri="{FF2B5EF4-FFF2-40B4-BE49-F238E27FC236}">
                <a16:creationId xmlns:a16="http://schemas.microsoft.com/office/drawing/2014/main" id="{0671819C-95F1-4F7D-B075-9A6850E69D49}"/>
              </a:ext>
            </a:extLst>
          </p:cNvPr>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6626" name="Shape 128">
            <a:extLst>
              <a:ext uri="{FF2B5EF4-FFF2-40B4-BE49-F238E27FC236}">
                <a16:creationId xmlns:a16="http://schemas.microsoft.com/office/drawing/2014/main" id="{5522BE49-CE82-4644-9E3B-2B26A3E7AA3E}"/>
              </a:ext>
            </a:extLst>
          </p:cNvPr>
          <p:cNvSpPr>
            <a:spLocks noGrp="1" noRot="1" noChangeAspect="1" noTextEdit="1"/>
          </p:cNvSpPr>
          <p:nvPr>
            <p:ph type="sldImg" idx="2"/>
          </p:nvPr>
        </p:nvSpPr>
        <p:spPr>
          <a:ln>
            <a:headEnd/>
            <a:tailEnd/>
          </a:ln>
        </p:spPr>
      </p:sp>
      <p:sp>
        <p:nvSpPr>
          <p:cNvPr id="26627" name="Shape 129">
            <a:extLst>
              <a:ext uri="{FF2B5EF4-FFF2-40B4-BE49-F238E27FC236}">
                <a16:creationId xmlns:a16="http://schemas.microsoft.com/office/drawing/2014/main" id="{16D72D36-3912-4984-9151-B3F34CBDE7DE}"/>
              </a:ext>
            </a:extLst>
          </p:cNvPr>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r>
              <a:rPr lang="en-SG" altLang="en-US"/>
              <a:t>Blakcduck and Protecode separation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8674" name="Shape 128">
            <a:extLst>
              <a:ext uri="{FF2B5EF4-FFF2-40B4-BE49-F238E27FC236}">
                <a16:creationId xmlns:a16="http://schemas.microsoft.com/office/drawing/2014/main" id="{2EBABF34-3E64-427A-B894-6E338C968DA4}"/>
              </a:ext>
            </a:extLst>
          </p:cNvPr>
          <p:cNvSpPr>
            <a:spLocks noGrp="1" noRot="1" noChangeAspect="1" noTextEdit="1"/>
          </p:cNvSpPr>
          <p:nvPr>
            <p:ph type="sldImg" idx="2"/>
          </p:nvPr>
        </p:nvSpPr>
        <p:spPr>
          <a:ln>
            <a:headEnd/>
            <a:tailEnd/>
          </a:ln>
        </p:spPr>
      </p:sp>
      <p:sp>
        <p:nvSpPr>
          <p:cNvPr id="28675" name="Shape 129">
            <a:extLst>
              <a:ext uri="{FF2B5EF4-FFF2-40B4-BE49-F238E27FC236}">
                <a16:creationId xmlns:a16="http://schemas.microsoft.com/office/drawing/2014/main" id="{884F6A8A-B700-480E-A929-5677C31AFFDE}"/>
              </a:ext>
            </a:extLst>
          </p:cNvPr>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0722" name="Shape 128">
            <a:extLst>
              <a:ext uri="{FF2B5EF4-FFF2-40B4-BE49-F238E27FC236}">
                <a16:creationId xmlns:a16="http://schemas.microsoft.com/office/drawing/2014/main" id="{BEBF60F1-8890-429C-8F02-21D72ABEFD6E}"/>
              </a:ext>
            </a:extLst>
          </p:cNvPr>
          <p:cNvSpPr>
            <a:spLocks noGrp="1" noRot="1" noChangeAspect="1" noTextEdit="1"/>
          </p:cNvSpPr>
          <p:nvPr>
            <p:ph type="sldImg" idx="2"/>
          </p:nvPr>
        </p:nvSpPr>
        <p:spPr>
          <a:ln>
            <a:headEnd/>
            <a:tailEnd/>
          </a:ln>
        </p:spPr>
      </p:sp>
      <p:sp>
        <p:nvSpPr>
          <p:cNvPr id="30723" name="Shape 129">
            <a:extLst>
              <a:ext uri="{FF2B5EF4-FFF2-40B4-BE49-F238E27FC236}">
                <a16:creationId xmlns:a16="http://schemas.microsoft.com/office/drawing/2014/main" id="{3966B165-EE46-4F7B-AB1A-047AB03B4ABB}"/>
              </a:ext>
            </a:extLst>
          </p:cNvPr>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r>
              <a:rPr lang="en-SG" altLang="en-US"/>
              <a:t>Break into 2 tables for source and binarey</a:t>
            </a:r>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2770" name="Shape 128">
            <a:extLst>
              <a:ext uri="{FF2B5EF4-FFF2-40B4-BE49-F238E27FC236}">
                <a16:creationId xmlns:a16="http://schemas.microsoft.com/office/drawing/2014/main" id="{B4B78F04-2E32-4A5D-BEEE-3616E3E66450}"/>
              </a:ext>
            </a:extLst>
          </p:cNvPr>
          <p:cNvSpPr>
            <a:spLocks noGrp="1" noRot="1" noChangeAspect="1" noTextEdit="1"/>
          </p:cNvSpPr>
          <p:nvPr>
            <p:ph type="sldImg" idx="2"/>
          </p:nvPr>
        </p:nvSpPr>
        <p:spPr>
          <a:ln>
            <a:headEnd/>
            <a:tailEnd/>
          </a:ln>
        </p:spPr>
      </p:sp>
      <p:sp>
        <p:nvSpPr>
          <p:cNvPr id="32771" name="Shape 129">
            <a:extLst>
              <a:ext uri="{FF2B5EF4-FFF2-40B4-BE49-F238E27FC236}">
                <a16:creationId xmlns:a16="http://schemas.microsoft.com/office/drawing/2014/main" id="{2696FB9B-7FEA-45AB-8BB7-AA265C58C598}"/>
              </a:ext>
            </a:extLst>
          </p:cNvPr>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r>
              <a:rPr lang="en-GB" altLang="en-US"/>
              <a:t>Break into 2 tables for source and binarey</a:t>
            </a:r>
          </a:p>
          <a:p>
            <a:pPr eaLnBrk="1" hangingPunct="1">
              <a:spcBef>
                <a:spcPct val="0"/>
              </a:spcBef>
            </a:pPr>
            <a:r>
              <a:rPr lang="en-SG" altLang="en-US"/>
              <a:t>Remove version fix – put as footnote</a:t>
            </a:r>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4818" name="Shape 128">
            <a:extLst>
              <a:ext uri="{FF2B5EF4-FFF2-40B4-BE49-F238E27FC236}">
                <a16:creationId xmlns:a16="http://schemas.microsoft.com/office/drawing/2014/main" id="{EF13F44D-340C-4607-9C8F-BEF3FBCA0BD2}"/>
              </a:ext>
            </a:extLst>
          </p:cNvPr>
          <p:cNvSpPr>
            <a:spLocks noGrp="1" noRot="1" noChangeAspect="1" noTextEdit="1"/>
          </p:cNvSpPr>
          <p:nvPr>
            <p:ph type="sldImg" idx="2"/>
          </p:nvPr>
        </p:nvSpPr>
        <p:spPr>
          <a:ln>
            <a:headEnd/>
            <a:tailEnd/>
          </a:ln>
        </p:spPr>
      </p:sp>
      <p:sp>
        <p:nvSpPr>
          <p:cNvPr id="34819" name="Shape 129">
            <a:extLst>
              <a:ext uri="{FF2B5EF4-FFF2-40B4-BE49-F238E27FC236}">
                <a16:creationId xmlns:a16="http://schemas.microsoft.com/office/drawing/2014/main" id="{252F40D3-854D-4069-8C53-82735B1BC404}"/>
              </a:ext>
            </a:extLst>
          </p:cNvPr>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r>
              <a:rPr lang="en-GB" altLang="en-US"/>
              <a:t>Break into 2 tables for source and binary</a:t>
            </a:r>
          </a:p>
          <a:p>
            <a:pPr eaLnBrk="1" hangingPunct="1">
              <a:spcBef>
                <a:spcPct val="0"/>
              </a:spcBef>
            </a:pPr>
            <a:endParaRPr lang="en-GB" altLang="en-US"/>
          </a:p>
          <a:p>
            <a:pPr eaLnBrk="1" hangingPunct="1">
              <a:spcBef>
                <a:spcPct val="0"/>
              </a:spcBef>
            </a:pPr>
            <a:r>
              <a:rPr lang="en-GB" altLang="en-US"/>
              <a:t>Highlight differences, subdue similarities</a:t>
            </a:r>
          </a:p>
          <a:p>
            <a:pPr eaLnBrk="1" hangingPunct="1">
              <a:spcBef>
                <a:spcPct val="0"/>
              </a:spcBef>
            </a:pPr>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6866" name="Shape 128">
            <a:extLst>
              <a:ext uri="{FF2B5EF4-FFF2-40B4-BE49-F238E27FC236}">
                <a16:creationId xmlns:a16="http://schemas.microsoft.com/office/drawing/2014/main" id="{572B14BC-FA3B-4628-A446-AA09F25660F2}"/>
              </a:ext>
            </a:extLst>
          </p:cNvPr>
          <p:cNvSpPr>
            <a:spLocks noGrp="1" noRot="1" noChangeAspect="1" noTextEdit="1"/>
          </p:cNvSpPr>
          <p:nvPr>
            <p:ph type="sldImg" idx="2"/>
          </p:nvPr>
        </p:nvSpPr>
        <p:spPr>
          <a:ln>
            <a:headEnd/>
            <a:tailEnd/>
          </a:ln>
        </p:spPr>
      </p:sp>
      <p:sp>
        <p:nvSpPr>
          <p:cNvPr id="36867" name="Shape 129">
            <a:extLst>
              <a:ext uri="{FF2B5EF4-FFF2-40B4-BE49-F238E27FC236}">
                <a16:creationId xmlns:a16="http://schemas.microsoft.com/office/drawing/2014/main" id="{1EA1F428-F6F3-4C61-8230-9CE98A7B6EB4}"/>
              </a:ext>
            </a:extLst>
          </p:cNvPr>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4" name="Shape 128">
            <a:extLst>
              <a:ext uri="{FF2B5EF4-FFF2-40B4-BE49-F238E27FC236}">
                <a16:creationId xmlns:a16="http://schemas.microsoft.com/office/drawing/2014/main" id="{ABAE9F4F-D5F0-442F-9517-045A3669DEB3}"/>
              </a:ext>
            </a:extLst>
          </p:cNvPr>
          <p:cNvSpPr>
            <a:spLocks noGrp="1" noRot="1" noChangeAspect="1" noTextEdit="1"/>
          </p:cNvSpPr>
          <p:nvPr>
            <p:ph type="sldImg" idx="2"/>
          </p:nvPr>
        </p:nvSpPr>
        <p:spPr>
          <a:ln>
            <a:headEnd/>
            <a:tailEnd/>
          </a:ln>
        </p:spPr>
      </p:sp>
      <p:sp>
        <p:nvSpPr>
          <p:cNvPr id="38915" name="Shape 129">
            <a:extLst>
              <a:ext uri="{FF2B5EF4-FFF2-40B4-BE49-F238E27FC236}">
                <a16:creationId xmlns:a16="http://schemas.microsoft.com/office/drawing/2014/main" id="{EFBAEDD2-A02E-4D23-97AA-F9345AB7FAA8}"/>
              </a:ext>
            </a:extLst>
          </p:cNvPr>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0962" name="Shape 128">
            <a:extLst>
              <a:ext uri="{FF2B5EF4-FFF2-40B4-BE49-F238E27FC236}">
                <a16:creationId xmlns:a16="http://schemas.microsoft.com/office/drawing/2014/main" id="{A356B411-C087-44B0-9CDA-3AAA143653E3}"/>
              </a:ext>
            </a:extLst>
          </p:cNvPr>
          <p:cNvSpPr>
            <a:spLocks noGrp="1" noRot="1" noChangeAspect="1" noTextEdit="1"/>
          </p:cNvSpPr>
          <p:nvPr>
            <p:ph type="sldImg" idx="2"/>
          </p:nvPr>
        </p:nvSpPr>
        <p:spPr>
          <a:ln>
            <a:headEnd/>
            <a:tailEnd/>
          </a:ln>
        </p:spPr>
      </p:sp>
      <p:sp>
        <p:nvSpPr>
          <p:cNvPr id="40963" name="Shape 129">
            <a:extLst>
              <a:ext uri="{FF2B5EF4-FFF2-40B4-BE49-F238E27FC236}">
                <a16:creationId xmlns:a16="http://schemas.microsoft.com/office/drawing/2014/main" id="{EBDF2E92-951C-4088-8CAB-6BB34CCAB012}"/>
              </a:ext>
            </a:extLst>
          </p:cNvPr>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r>
              <a:rPr lang="en-SG" altLang="en-US"/>
              <a:t>Change to only blackdyck/srclr</a:t>
            </a:r>
          </a:p>
          <a:p>
            <a:pPr eaLnBrk="1" hangingPunct="1">
              <a:spcBef>
                <a:spcPct val="0"/>
              </a:spcBef>
            </a:pPr>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194" name="Shape 128">
            <a:extLst>
              <a:ext uri="{FF2B5EF4-FFF2-40B4-BE49-F238E27FC236}">
                <a16:creationId xmlns:a16="http://schemas.microsoft.com/office/drawing/2014/main" id="{2F4FC740-F995-4C86-B1BB-90B135929A7D}"/>
              </a:ext>
            </a:extLst>
          </p:cNvPr>
          <p:cNvSpPr>
            <a:spLocks noGrp="1" noRot="1" noChangeAspect="1" noTextEdit="1"/>
          </p:cNvSpPr>
          <p:nvPr>
            <p:ph type="sldImg" idx="2"/>
          </p:nvPr>
        </p:nvSpPr>
        <p:spPr>
          <a:ln>
            <a:headEnd/>
            <a:tailEnd/>
          </a:ln>
        </p:spPr>
      </p:sp>
      <p:sp>
        <p:nvSpPr>
          <p:cNvPr id="8195" name="Shape 129">
            <a:extLst>
              <a:ext uri="{FF2B5EF4-FFF2-40B4-BE49-F238E27FC236}">
                <a16:creationId xmlns:a16="http://schemas.microsoft.com/office/drawing/2014/main" id="{6FE5D4D2-0569-48EA-948E-AB92D5729F37}"/>
              </a:ext>
            </a:extLst>
          </p:cNvPr>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Shape 128">
            <a:extLst>
              <a:ext uri="{FF2B5EF4-FFF2-40B4-BE49-F238E27FC236}">
                <a16:creationId xmlns:a16="http://schemas.microsoft.com/office/drawing/2014/main" id="{626898A8-2CB4-4F24-9AE5-8F70E71B10B0}"/>
              </a:ext>
            </a:extLst>
          </p:cNvPr>
          <p:cNvSpPr>
            <a:spLocks noGrp="1" noRot="1" noChangeAspect="1" noTextEdit="1"/>
          </p:cNvSpPr>
          <p:nvPr>
            <p:ph type="sldImg" idx="2"/>
          </p:nvPr>
        </p:nvSpPr>
        <p:spPr>
          <a:ln>
            <a:headEnd/>
            <a:tailEnd/>
          </a:ln>
        </p:spPr>
      </p:sp>
      <p:sp>
        <p:nvSpPr>
          <p:cNvPr id="43011" name="Shape 129">
            <a:extLst>
              <a:ext uri="{FF2B5EF4-FFF2-40B4-BE49-F238E27FC236}">
                <a16:creationId xmlns:a16="http://schemas.microsoft.com/office/drawing/2014/main" id="{4AB457CB-13CC-43D8-BA1B-1297FD815ADB}"/>
              </a:ext>
            </a:extLst>
          </p:cNvPr>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5058" name="Shape 128">
            <a:extLst>
              <a:ext uri="{FF2B5EF4-FFF2-40B4-BE49-F238E27FC236}">
                <a16:creationId xmlns:a16="http://schemas.microsoft.com/office/drawing/2014/main" id="{86219C64-54BB-48DF-9DEC-2E89AB9FAECA}"/>
              </a:ext>
            </a:extLst>
          </p:cNvPr>
          <p:cNvSpPr>
            <a:spLocks noGrp="1" noRot="1" noChangeAspect="1" noTextEdit="1"/>
          </p:cNvSpPr>
          <p:nvPr>
            <p:ph type="sldImg" idx="2"/>
          </p:nvPr>
        </p:nvSpPr>
        <p:spPr>
          <a:ln>
            <a:headEnd/>
            <a:tailEnd/>
          </a:ln>
        </p:spPr>
      </p:sp>
      <p:sp>
        <p:nvSpPr>
          <p:cNvPr id="45059" name="Shape 129">
            <a:extLst>
              <a:ext uri="{FF2B5EF4-FFF2-40B4-BE49-F238E27FC236}">
                <a16:creationId xmlns:a16="http://schemas.microsoft.com/office/drawing/2014/main" id="{EAA615B2-3D5E-4FF8-A071-8F21CC9C119C}"/>
              </a:ext>
            </a:extLst>
          </p:cNvPr>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7106" name="Shape 128">
            <a:extLst>
              <a:ext uri="{FF2B5EF4-FFF2-40B4-BE49-F238E27FC236}">
                <a16:creationId xmlns:a16="http://schemas.microsoft.com/office/drawing/2014/main" id="{7EC2667D-1B76-4506-B7C7-1D568C3B52DC}"/>
              </a:ext>
            </a:extLst>
          </p:cNvPr>
          <p:cNvSpPr>
            <a:spLocks noGrp="1" noRot="1" noChangeAspect="1" noTextEdit="1"/>
          </p:cNvSpPr>
          <p:nvPr>
            <p:ph type="sldImg" idx="2"/>
          </p:nvPr>
        </p:nvSpPr>
        <p:spPr>
          <a:ln>
            <a:headEnd/>
            <a:tailEnd/>
          </a:ln>
        </p:spPr>
      </p:sp>
      <p:sp>
        <p:nvSpPr>
          <p:cNvPr id="47107" name="Shape 129">
            <a:extLst>
              <a:ext uri="{FF2B5EF4-FFF2-40B4-BE49-F238E27FC236}">
                <a16:creationId xmlns:a16="http://schemas.microsoft.com/office/drawing/2014/main" id="{FEE913B0-D1ED-4B66-B243-CA5784BD7C6A}"/>
              </a:ext>
            </a:extLst>
          </p:cNvPr>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9154" name="Shape 128">
            <a:extLst>
              <a:ext uri="{FF2B5EF4-FFF2-40B4-BE49-F238E27FC236}">
                <a16:creationId xmlns:a16="http://schemas.microsoft.com/office/drawing/2014/main" id="{BC223830-B436-4C8F-ADFE-55C318C15FBD}"/>
              </a:ext>
            </a:extLst>
          </p:cNvPr>
          <p:cNvSpPr>
            <a:spLocks noGrp="1" noRot="1" noChangeAspect="1" noTextEdit="1"/>
          </p:cNvSpPr>
          <p:nvPr>
            <p:ph type="sldImg" idx="2"/>
          </p:nvPr>
        </p:nvSpPr>
        <p:spPr>
          <a:ln>
            <a:headEnd/>
            <a:tailEnd/>
          </a:ln>
        </p:spPr>
      </p:sp>
      <p:sp>
        <p:nvSpPr>
          <p:cNvPr id="49155" name="Shape 129">
            <a:extLst>
              <a:ext uri="{FF2B5EF4-FFF2-40B4-BE49-F238E27FC236}">
                <a16:creationId xmlns:a16="http://schemas.microsoft.com/office/drawing/2014/main" id="{6FA265D1-F1B4-4C7E-9C76-E80B0D80547C}"/>
              </a:ext>
            </a:extLst>
          </p:cNvPr>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r>
              <a:rPr lang="en-SG" altLang="en-US"/>
              <a:t>Remove renewal colours…</a:t>
            </a:r>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1202" name="Shape 128">
            <a:extLst>
              <a:ext uri="{FF2B5EF4-FFF2-40B4-BE49-F238E27FC236}">
                <a16:creationId xmlns:a16="http://schemas.microsoft.com/office/drawing/2014/main" id="{8D11461A-18BE-4F5E-A80C-4CB3A62DEC91}"/>
              </a:ext>
            </a:extLst>
          </p:cNvPr>
          <p:cNvSpPr>
            <a:spLocks noGrp="1" noRot="1" noChangeAspect="1" noTextEdit="1"/>
          </p:cNvSpPr>
          <p:nvPr>
            <p:ph type="sldImg" idx="2"/>
          </p:nvPr>
        </p:nvSpPr>
        <p:spPr>
          <a:ln>
            <a:headEnd/>
            <a:tailEnd/>
          </a:ln>
        </p:spPr>
      </p:sp>
      <p:sp>
        <p:nvSpPr>
          <p:cNvPr id="51203" name="Shape 129">
            <a:extLst>
              <a:ext uri="{FF2B5EF4-FFF2-40B4-BE49-F238E27FC236}">
                <a16:creationId xmlns:a16="http://schemas.microsoft.com/office/drawing/2014/main" id="{774CB16E-700A-4E22-8587-BCCBB5CC8750}"/>
              </a:ext>
            </a:extLst>
          </p:cNvPr>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3250" name="Shape 128">
            <a:extLst>
              <a:ext uri="{FF2B5EF4-FFF2-40B4-BE49-F238E27FC236}">
                <a16:creationId xmlns:a16="http://schemas.microsoft.com/office/drawing/2014/main" id="{5972EFD3-FF85-4D13-93C3-7A174DAD1CBC}"/>
              </a:ext>
            </a:extLst>
          </p:cNvPr>
          <p:cNvSpPr>
            <a:spLocks noGrp="1" noRot="1" noChangeAspect="1" noTextEdit="1"/>
          </p:cNvSpPr>
          <p:nvPr>
            <p:ph type="sldImg" idx="2"/>
          </p:nvPr>
        </p:nvSpPr>
        <p:spPr>
          <a:ln>
            <a:headEnd/>
            <a:tailEnd/>
          </a:ln>
        </p:spPr>
      </p:sp>
      <p:sp>
        <p:nvSpPr>
          <p:cNvPr id="53251" name="Shape 129">
            <a:extLst>
              <a:ext uri="{FF2B5EF4-FFF2-40B4-BE49-F238E27FC236}">
                <a16:creationId xmlns:a16="http://schemas.microsoft.com/office/drawing/2014/main" id="{228BB2D0-A300-4814-A385-C2314EFC190D}"/>
              </a:ext>
            </a:extLst>
          </p:cNvPr>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5298" name="Shape 128">
            <a:extLst>
              <a:ext uri="{FF2B5EF4-FFF2-40B4-BE49-F238E27FC236}">
                <a16:creationId xmlns:a16="http://schemas.microsoft.com/office/drawing/2014/main" id="{84E9F95B-4268-4502-A89B-413D958DDCD1}"/>
              </a:ext>
            </a:extLst>
          </p:cNvPr>
          <p:cNvSpPr>
            <a:spLocks noGrp="1" noRot="1" noChangeAspect="1" noTextEdit="1"/>
          </p:cNvSpPr>
          <p:nvPr>
            <p:ph type="sldImg" idx="2"/>
          </p:nvPr>
        </p:nvSpPr>
        <p:spPr>
          <a:ln>
            <a:headEnd/>
            <a:tailEnd/>
          </a:ln>
        </p:spPr>
      </p:sp>
      <p:sp>
        <p:nvSpPr>
          <p:cNvPr id="55299" name="Shape 129">
            <a:extLst>
              <a:ext uri="{FF2B5EF4-FFF2-40B4-BE49-F238E27FC236}">
                <a16:creationId xmlns:a16="http://schemas.microsoft.com/office/drawing/2014/main" id="{EEBF6595-9571-4F40-AF39-36DF979F75F9}"/>
              </a:ext>
            </a:extLst>
          </p:cNvPr>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7346" name="Shape 128">
            <a:extLst>
              <a:ext uri="{FF2B5EF4-FFF2-40B4-BE49-F238E27FC236}">
                <a16:creationId xmlns:a16="http://schemas.microsoft.com/office/drawing/2014/main" id="{CB192610-E51C-4F43-AFE6-69E127F9FDA4}"/>
              </a:ext>
            </a:extLst>
          </p:cNvPr>
          <p:cNvSpPr>
            <a:spLocks noGrp="1" noRot="1" noChangeAspect="1" noTextEdit="1"/>
          </p:cNvSpPr>
          <p:nvPr>
            <p:ph type="sldImg" idx="2"/>
          </p:nvPr>
        </p:nvSpPr>
        <p:spPr>
          <a:ln>
            <a:headEnd/>
            <a:tailEnd/>
          </a:ln>
        </p:spPr>
      </p:sp>
      <p:sp>
        <p:nvSpPr>
          <p:cNvPr id="57347" name="Shape 129">
            <a:extLst>
              <a:ext uri="{FF2B5EF4-FFF2-40B4-BE49-F238E27FC236}">
                <a16:creationId xmlns:a16="http://schemas.microsoft.com/office/drawing/2014/main" id="{C876D8C3-0F57-46B8-9BB0-D4994F35F467}"/>
              </a:ext>
            </a:extLst>
          </p:cNvPr>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9394" name="Shape 128">
            <a:extLst>
              <a:ext uri="{FF2B5EF4-FFF2-40B4-BE49-F238E27FC236}">
                <a16:creationId xmlns:a16="http://schemas.microsoft.com/office/drawing/2014/main" id="{7CDD4474-57C4-4EC5-AB34-923F3551247E}"/>
              </a:ext>
            </a:extLst>
          </p:cNvPr>
          <p:cNvSpPr>
            <a:spLocks noGrp="1" noRot="1" noChangeAspect="1" noTextEdit="1"/>
          </p:cNvSpPr>
          <p:nvPr>
            <p:ph type="sldImg" idx="2"/>
          </p:nvPr>
        </p:nvSpPr>
        <p:spPr>
          <a:ln>
            <a:headEnd/>
            <a:tailEnd/>
          </a:ln>
        </p:spPr>
      </p:sp>
      <p:sp>
        <p:nvSpPr>
          <p:cNvPr id="59395" name="Shape 129">
            <a:extLst>
              <a:ext uri="{FF2B5EF4-FFF2-40B4-BE49-F238E27FC236}">
                <a16:creationId xmlns:a16="http://schemas.microsoft.com/office/drawing/2014/main" id="{338D8BA2-4A3C-408A-9F15-3CC748E182BB}"/>
              </a:ext>
            </a:extLst>
          </p:cNvPr>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1442" name="Shape 128">
            <a:extLst>
              <a:ext uri="{FF2B5EF4-FFF2-40B4-BE49-F238E27FC236}">
                <a16:creationId xmlns:a16="http://schemas.microsoft.com/office/drawing/2014/main" id="{4F569A33-2777-4EE3-BCD2-BB5089ECA21B}"/>
              </a:ext>
            </a:extLst>
          </p:cNvPr>
          <p:cNvSpPr>
            <a:spLocks noGrp="1" noRot="1" noChangeAspect="1" noTextEdit="1"/>
          </p:cNvSpPr>
          <p:nvPr>
            <p:ph type="sldImg" idx="2"/>
          </p:nvPr>
        </p:nvSpPr>
        <p:spPr>
          <a:ln>
            <a:headEnd/>
            <a:tailEnd/>
          </a:ln>
        </p:spPr>
      </p:sp>
      <p:sp>
        <p:nvSpPr>
          <p:cNvPr id="61443" name="Shape 129">
            <a:extLst>
              <a:ext uri="{FF2B5EF4-FFF2-40B4-BE49-F238E27FC236}">
                <a16:creationId xmlns:a16="http://schemas.microsoft.com/office/drawing/2014/main" id="{5F83DA25-7DBC-4F0F-8FB1-1B0DCCDE3997}"/>
              </a:ext>
            </a:extLst>
          </p:cNvPr>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r>
              <a:rPr lang="en-SG" altLang="en-US"/>
              <a:t>Remove renew</a:t>
            </a:r>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242" name="Shape 128">
            <a:extLst>
              <a:ext uri="{FF2B5EF4-FFF2-40B4-BE49-F238E27FC236}">
                <a16:creationId xmlns:a16="http://schemas.microsoft.com/office/drawing/2014/main" id="{5DA29C86-8166-453D-943B-58F3B0E711E3}"/>
              </a:ext>
            </a:extLst>
          </p:cNvPr>
          <p:cNvSpPr>
            <a:spLocks noGrp="1" noRot="1" noChangeAspect="1" noTextEdit="1"/>
          </p:cNvSpPr>
          <p:nvPr>
            <p:ph type="sldImg" idx="2"/>
          </p:nvPr>
        </p:nvSpPr>
        <p:spPr>
          <a:ln>
            <a:headEnd/>
            <a:tailEnd/>
          </a:ln>
        </p:spPr>
      </p:sp>
      <p:sp>
        <p:nvSpPr>
          <p:cNvPr id="10243" name="Shape 129">
            <a:extLst>
              <a:ext uri="{FF2B5EF4-FFF2-40B4-BE49-F238E27FC236}">
                <a16:creationId xmlns:a16="http://schemas.microsoft.com/office/drawing/2014/main" id="{45EEE7E0-F9AD-41C9-9350-8BF1B103C800}"/>
              </a:ext>
            </a:extLst>
          </p:cNvPr>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3490" name="Shape 128">
            <a:extLst>
              <a:ext uri="{FF2B5EF4-FFF2-40B4-BE49-F238E27FC236}">
                <a16:creationId xmlns:a16="http://schemas.microsoft.com/office/drawing/2014/main" id="{1E3C5A43-AE38-4391-A098-A850FECA3A7B}"/>
              </a:ext>
            </a:extLst>
          </p:cNvPr>
          <p:cNvSpPr>
            <a:spLocks noGrp="1" noRot="1" noChangeAspect="1" noTextEdit="1"/>
          </p:cNvSpPr>
          <p:nvPr>
            <p:ph type="sldImg" idx="2"/>
          </p:nvPr>
        </p:nvSpPr>
        <p:spPr>
          <a:ln>
            <a:headEnd/>
            <a:tailEnd/>
          </a:ln>
        </p:spPr>
      </p:sp>
      <p:sp>
        <p:nvSpPr>
          <p:cNvPr id="63491" name="Shape 129">
            <a:extLst>
              <a:ext uri="{FF2B5EF4-FFF2-40B4-BE49-F238E27FC236}">
                <a16:creationId xmlns:a16="http://schemas.microsoft.com/office/drawing/2014/main" id="{9FC48A79-DD75-44B8-9AC0-9384F3664A5D}"/>
              </a:ext>
            </a:extLst>
          </p:cNvPr>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5538" name="Shape 128">
            <a:extLst>
              <a:ext uri="{FF2B5EF4-FFF2-40B4-BE49-F238E27FC236}">
                <a16:creationId xmlns:a16="http://schemas.microsoft.com/office/drawing/2014/main" id="{E2AF38F5-8FA4-486D-9812-0CD71C79180E}"/>
              </a:ext>
            </a:extLst>
          </p:cNvPr>
          <p:cNvSpPr>
            <a:spLocks noGrp="1" noRot="1" noChangeAspect="1" noTextEdit="1"/>
          </p:cNvSpPr>
          <p:nvPr>
            <p:ph type="sldImg" idx="2"/>
          </p:nvPr>
        </p:nvSpPr>
        <p:spPr>
          <a:ln>
            <a:headEnd/>
            <a:tailEnd/>
          </a:ln>
        </p:spPr>
      </p:sp>
      <p:sp>
        <p:nvSpPr>
          <p:cNvPr id="65539" name="Shape 129">
            <a:extLst>
              <a:ext uri="{FF2B5EF4-FFF2-40B4-BE49-F238E27FC236}">
                <a16:creationId xmlns:a16="http://schemas.microsoft.com/office/drawing/2014/main" id="{667992AD-D2C4-4932-ADB1-A671C80ABD75}"/>
              </a:ext>
            </a:extLst>
          </p:cNvPr>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r>
              <a:rPr lang="en-SG" altLang="en-US"/>
              <a:t>SCA + Fuzz</a:t>
            </a:r>
          </a:p>
          <a:p>
            <a:pPr eaLnBrk="1" hangingPunct="1">
              <a:spcBef>
                <a:spcPct val="0"/>
              </a:spcBef>
            </a:pPr>
            <a:r>
              <a:rPr lang="en-SG" altLang="en-US"/>
              <a:t>QA/Arch/Performance</a:t>
            </a:r>
          </a:p>
          <a:p>
            <a:pPr eaLnBrk="1" hangingPunct="1">
              <a:spcBef>
                <a:spcPct val="0"/>
              </a:spcBef>
            </a:pPr>
            <a:r>
              <a:rPr lang="en-SG" altLang="en-US"/>
              <a:t>Security &amp; Maintenance Services</a:t>
            </a:r>
          </a:p>
          <a:p>
            <a:pPr eaLnBrk="1" hangingPunct="1">
              <a:spcBef>
                <a:spcPct val="0"/>
              </a:spcBef>
            </a:pPr>
            <a:r>
              <a:rPr lang="en-SG" altLang="en-US"/>
              <a:t>Security SOC</a:t>
            </a:r>
          </a:p>
          <a:p>
            <a:pPr eaLnBrk="1" hangingPunct="1">
              <a:spcBef>
                <a:spcPct val="0"/>
              </a:spcBef>
            </a:pPr>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7586" name="Shape 128">
            <a:extLst>
              <a:ext uri="{FF2B5EF4-FFF2-40B4-BE49-F238E27FC236}">
                <a16:creationId xmlns:a16="http://schemas.microsoft.com/office/drawing/2014/main" id="{23B581E0-2D95-4A47-B160-6ABA00A0804C}"/>
              </a:ext>
            </a:extLst>
          </p:cNvPr>
          <p:cNvSpPr>
            <a:spLocks noGrp="1" noRot="1" noChangeAspect="1" noTextEdit="1"/>
          </p:cNvSpPr>
          <p:nvPr>
            <p:ph type="sldImg" idx="2"/>
          </p:nvPr>
        </p:nvSpPr>
        <p:spPr>
          <a:ln>
            <a:headEnd/>
            <a:tailEnd/>
          </a:ln>
        </p:spPr>
      </p:sp>
      <p:sp>
        <p:nvSpPr>
          <p:cNvPr id="67587" name="Shape 129">
            <a:extLst>
              <a:ext uri="{FF2B5EF4-FFF2-40B4-BE49-F238E27FC236}">
                <a16:creationId xmlns:a16="http://schemas.microsoft.com/office/drawing/2014/main" id="{5DAF16BD-35D4-4F5F-A599-DF8F45783266}"/>
              </a:ext>
            </a:extLst>
          </p:cNvPr>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4338" name="Shape 128">
            <a:extLst>
              <a:ext uri="{FF2B5EF4-FFF2-40B4-BE49-F238E27FC236}">
                <a16:creationId xmlns:a16="http://schemas.microsoft.com/office/drawing/2014/main" id="{7B4DE01A-BD83-42F8-AE5A-B3A12BEF10AE}"/>
              </a:ext>
            </a:extLst>
          </p:cNvPr>
          <p:cNvSpPr>
            <a:spLocks noGrp="1" noRot="1" noChangeAspect="1" noTextEdit="1"/>
          </p:cNvSpPr>
          <p:nvPr>
            <p:ph type="sldImg" idx="2"/>
          </p:nvPr>
        </p:nvSpPr>
        <p:spPr>
          <a:ln>
            <a:headEnd/>
            <a:tailEnd/>
          </a:ln>
        </p:spPr>
      </p:sp>
      <p:sp>
        <p:nvSpPr>
          <p:cNvPr id="14339" name="Shape 129">
            <a:extLst>
              <a:ext uri="{FF2B5EF4-FFF2-40B4-BE49-F238E27FC236}">
                <a16:creationId xmlns:a16="http://schemas.microsoft.com/office/drawing/2014/main" id="{D670FE80-27C3-4CD6-8ED6-45B9C5510D48}"/>
              </a:ext>
            </a:extLst>
          </p:cNvPr>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6386" name="Shape 128">
            <a:extLst>
              <a:ext uri="{FF2B5EF4-FFF2-40B4-BE49-F238E27FC236}">
                <a16:creationId xmlns:a16="http://schemas.microsoft.com/office/drawing/2014/main" id="{7D7C16B2-7329-4C6D-9783-9A1D4F812A12}"/>
              </a:ext>
            </a:extLst>
          </p:cNvPr>
          <p:cNvSpPr>
            <a:spLocks noGrp="1" noRot="1" noChangeAspect="1" noTextEdit="1"/>
          </p:cNvSpPr>
          <p:nvPr>
            <p:ph type="sldImg" idx="2"/>
          </p:nvPr>
        </p:nvSpPr>
        <p:spPr>
          <a:ln>
            <a:headEnd/>
            <a:tailEnd/>
          </a:ln>
        </p:spPr>
      </p:sp>
      <p:sp>
        <p:nvSpPr>
          <p:cNvPr id="16387" name="Shape 129">
            <a:extLst>
              <a:ext uri="{FF2B5EF4-FFF2-40B4-BE49-F238E27FC236}">
                <a16:creationId xmlns:a16="http://schemas.microsoft.com/office/drawing/2014/main" id="{4A76D02F-1E4F-4B6A-8CF1-A070212A5E44}"/>
              </a:ext>
            </a:extLst>
          </p:cNvPr>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9"/>
        <p:cNvGrpSpPr/>
        <p:nvPr/>
      </p:nvGrpSpPr>
      <p:grpSpPr>
        <a:xfrm>
          <a:off x="0" y="0"/>
          <a:ext cx="0" cy="0"/>
          <a:chOff x="0" y="0"/>
          <a:chExt cx="0" cy="0"/>
        </a:xfrm>
      </p:grpSpPr>
      <p:sp>
        <p:nvSpPr>
          <p:cNvPr id="3" name="Shape 10">
            <a:extLst>
              <a:ext uri="{FF2B5EF4-FFF2-40B4-BE49-F238E27FC236}">
                <a16:creationId xmlns:a16="http://schemas.microsoft.com/office/drawing/2014/main" id="{DB3E96DB-4F65-4A5C-B7B5-41DF1BBD746F}"/>
              </a:ext>
            </a:extLst>
          </p:cNvPr>
          <p:cNvSpPr/>
          <p:nvPr/>
        </p:nvSpPr>
        <p:spPr>
          <a:xfrm>
            <a:off x="-11113" y="-11113"/>
            <a:ext cx="9144001" cy="5143501"/>
          </a:xfrm>
          <a:prstGeom prst="rect">
            <a:avLst/>
          </a:prstGeom>
          <a:solidFill>
            <a:srgbClr val="222222">
              <a:alpha val="64620"/>
            </a:srgbClr>
          </a:solidFill>
          <a:ln>
            <a:noFill/>
          </a:ln>
        </p:spPr>
        <p:txBody>
          <a:bodyPr lIns="91425" tIns="91425" rIns="91425" bIns="91425"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3700"/>
          </a:p>
        </p:txBody>
      </p:sp>
      <p:sp>
        <p:nvSpPr>
          <p:cNvPr id="4" name="Shape 11">
            <a:extLst>
              <a:ext uri="{FF2B5EF4-FFF2-40B4-BE49-F238E27FC236}">
                <a16:creationId xmlns:a16="http://schemas.microsoft.com/office/drawing/2014/main" id="{2B88A5D8-66EA-4344-B29B-23EB6C773423}"/>
              </a:ext>
            </a:extLst>
          </p:cNvPr>
          <p:cNvSpPr>
            <a:spLocks/>
          </p:cNvSpPr>
          <p:nvPr/>
        </p:nvSpPr>
        <p:spPr bwMode="auto">
          <a:xfrm>
            <a:off x="5086350" y="-38100"/>
            <a:ext cx="4114800" cy="5219700"/>
          </a:xfrm>
          <a:custGeom>
            <a:avLst/>
            <a:gdLst>
              <a:gd name="T0" fmla="*/ 0 w 164592"/>
              <a:gd name="T1" fmla="*/ 23812500 h 208788"/>
              <a:gd name="T2" fmla="*/ 1678781250 w 164592"/>
              <a:gd name="T3" fmla="*/ 2147483646 h 208788"/>
              <a:gd name="T4" fmla="*/ 2147483646 w 164592"/>
              <a:gd name="T5" fmla="*/ 2147483646 h 208788"/>
              <a:gd name="T6" fmla="*/ 2147483646 w 164592"/>
              <a:gd name="T7" fmla="*/ 0 h 208788"/>
              <a:gd name="T8" fmla="*/ 0 w 164592"/>
              <a:gd name="T9" fmla="*/ 23812500 h 208788"/>
              <a:gd name="T10" fmla="*/ 0 60000 65536"/>
              <a:gd name="T11" fmla="*/ 0 60000 65536"/>
              <a:gd name="T12" fmla="*/ 0 60000 65536"/>
              <a:gd name="T13" fmla="*/ 0 60000 65536"/>
              <a:gd name="T14" fmla="*/ 0 60000 65536"/>
              <a:gd name="T15" fmla="*/ 0 w 164592"/>
              <a:gd name="T16" fmla="*/ 0 h 208788"/>
              <a:gd name="T17" fmla="*/ 164592 w 164592"/>
              <a:gd name="T18" fmla="*/ 208788 h 208788"/>
            </a:gdLst>
            <a:ahLst/>
            <a:cxnLst>
              <a:cxn ang="T10">
                <a:pos x="T0" y="T1"/>
              </a:cxn>
              <a:cxn ang="T11">
                <a:pos x="T2" y="T3"/>
              </a:cxn>
              <a:cxn ang="T12">
                <a:pos x="T4" y="T5"/>
              </a:cxn>
              <a:cxn ang="T13">
                <a:pos x="T6" y="T7"/>
              </a:cxn>
              <a:cxn ang="T14">
                <a:pos x="T8" y="T9"/>
              </a:cxn>
            </a:cxnLst>
            <a:rect l="T15" t="T16" r="T17" b="T18"/>
            <a:pathLst>
              <a:path w="164592" h="208788" extrusionOk="0">
                <a:moveTo>
                  <a:pt x="0" y="1524"/>
                </a:moveTo>
                <a:lnTo>
                  <a:pt x="107442" y="208788"/>
                </a:lnTo>
                <a:lnTo>
                  <a:pt x="164592" y="208788"/>
                </a:lnTo>
                <a:lnTo>
                  <a:pt x="164592" y="0"/>
                </a:lnTo>
                <a:lnTo>
                  <a:pt x="0" y="1524"/>
                </a:lnTo>
                <a:close/>
              </a:path>
            </a:pathLst>
          </a:custGeom>
          <a:solidFill>
            <a:srgbClr val="05BC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 name="Shape 12">
            <a:extLst>
              <a:ext uri="{FF2B5EF4-FFF2-40B4-BE49-F238E27FC236}">
                <a16:creationId xmlns:a16="http://schemas.microsoft.com/office/drawing/2014/main" id="{843935E9-5B6C-42BB-AD9D-AAADAE4A2F89}"/>
              </a:ext>
            </a:extLst>
          </p:cNvPr>
          <p:cNvSpPr/>
          <p:nvPr/>
        </p:nvSpPr>
        <p:spPr>
          <a:xfrm flipH="1">
            <a:off x="-419100" y="4394200"/>
            <a:ext cx="8172450" cy="749300"/>
          </a:xfrm>
          <a:prstGeom prst="parallelogram">
            <a:avLst>
              <a:gd name="adj" fmla="val 51542"/>
            </a:avLst>
          </a:prstGeom>
          <a:solidFill>
            <a:srgbClr val="FFFFFF">
              <a:alpha val="17690"/>
            </a:srgbClr>
          </a:solidFill>
          <a:ln>
            <a:noFill/>
          </a:ln>
        </p:spPr>
        <p:txBody>
          <a:bodyPr lIns="91425" tIns="91425" rIns="91425" bIns="91425"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3700">
              <a:solidFill>
                <a:srgbClr val="434343"/>
              </a:solidFill>
            </a:endParaRPr>
          </a:p>
        </p:txBody>
      </p:sp>
      <p:sp>
        <p:nvSpPr>
          <p:cNvPr id="6" name="Shape 13">
            <a:extLst>
              <a:ext uri="{FF2B5EF4-FFF2-40B4-BE49-F238E27FC236}">
                <a16:creationId xmlns:a16="http://schemas.microsoft.com/office/drawing/2014/main" id="{A173426C-0388-40B4-A414-DAF9F998FC2D}"/>
              </a:ext>
            </a:extLst>
          </p:cNvPr>
          <p:cNvSpPr/>
          <p:nvPr/>
        </p:nvSpPr>
        <p:spPr>
          <a:xfrm flipH="1">
            <a:off x="1028700" y="4167188"/>
            <a:ext cx="8369300" cy="227012"/>
          </a:xfrm>
          <a:prstGeom prst="parallelogram">
            <a:avLst>
              <a:gd name="adj" fmla="val 51542"/>
            </a:avLst>
          </a:prstGeom>
          <a:solidFill>
            <a:srgbClr val="FFFFFF"/>
          </a:solidFill>
          <a:ln>
            <a:noFill/>
          </a:ln>
        </p:spPr>
        <p:txBody>
          <a:bodyPr lIns="91425" tIns="91425" rIns="91425" bIns="91425"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3700"/>
          </a:p>
        </p:txBody>
      </p:sp>
      <p:pic>
        <p:nvPicPr>
          <p:cNvPr id="7" name="Shape 15" descr="scantistlogo_blackbg480.png">
            <a:extLst>
              <a:ext uri="{FF2B5EF4-FFF2-40B4-BE49-F238E27FC236}">
                <a16:creationId xmlns:a16="http://schemas.microsoft.com/office/drawing/2014/main" id="{2278085B-C95E-4068-B6B5-14C4088A7164}"/>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50" y="4945063"/>
            <a:ext cx="944563"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hape 14"/>
          <p:cNvSpPr txBox="1">
            <a:spLocks noGrp="1"/>
          </p:cNvSpPr>
          <p:nvPr>
            <p:ph type="ctrTitle"/>
          </p:nvPr>
        </p:nvSpPr>
        <p:spPr>
          <a:xfrm>
            <a:off x="1028475" y="0"/>
            <a:ext cx="5238600" cy="4020000"/>
          </a:xfrm>
          <a:prstGeom prst="rect">
            <a:avLst/>
          </a:prstGeom>
        </p:spPr>
        <p:txBody>
          <a:bodyPr anchor="b"/>
          <a:lstStyle>
            <a:lvl1pPr lvl="0">
              <a:spcBef>
                <a:spcPts val="0"/>
              </a:spcBef>
              <a:buSzPct val="100000"/>
              <a:defRPr sz="5200"/>
            </a:lvl1pPr>
            <a:lvl2pPr lvl="1">
              <a:spcBef>
                <a:spcPts val="0"/>
              </a:spcBef>
              <a:buSzPct val="100000"/>
              <a:defRPr sz="5200"/>
            </a:lvl2pPr>
            <a:lvl3pPr lvl="2">
              <a:spcBef>
                <a:spcPts val="0"/>
              </a:spcBef>
              <a:buSzPct val="100000"/>
              <a:defRPr sz="5200"/>
            </a:lvl3pPr>
            <a:lvl4pPr lvl="3">
              <a:spcBef>
                <a:spcPts val="0"/>
              </a:spcBef>
              <a:buSzPct val="100000"/>
              <a:defRPr sz="5200"/>
            </a:lvl4pPr>
            <a:lvl5pPr lvl="4">
              <a:spcBef>
                <a:spcPts val="0"/>
              </a:spcBef>
              <a:buSzPct val="100000"/>
              <a:defRPr sz="5200"/>
            </a:lvl5pPr>
            <a:lvl6pPr lvl="5">
              <a:spcBef>
                <a:spcPts val="0"/>
              </a:spcBef>
              <a:buSzPct val="100000"/>
              <a:defRPr sz="5200"/>
            </a:lvl6pPr>
            <a:lvl7pPr lvl="6">
              <a:spcBef>
                <a:spcPts val="0"/>
              </a:spcBef>
              <a:buSzPct val="100000"/>
              <a:defRPr sz="5200"/>
            </a:lvl7pPr>
            <a:lvl8pPr lvl="7">
              <a:spcBef>
                <a:spcPts val="0"/>
              </a:spcBef>
              <a:buSzPct val="100000"/>
              <a:defRPr sz="5200"/>
            </a:lvl8pPr>
            <a:lvl9pPr lvl="8">
              <a:spcBef>
                <a:spcPts val="0"/>
              </a:spcBef>
              <a:buSzPct val="100000"/>
              <a:defRPr sz="5200"/>
            </a:lvl9pPr>
          </a:lstStyle>
          <a:p>
            <a:endParaRPr/>
          </a:p>
        </p:txBody>
      </p:sp>
    </p:spTree>
    <p:extLst>
      <p:ext uri="{BB962C8B-B14F-4D97-AF65-F5344CB8AC3E}">
        <p14:creationId xmlns:p14="http://schemas.microsoft.com/office/powerpoint/2010/main" val="227986638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cSld name="Blank inverted">
    <p:spTree>
      <p:nvGrpSpPr>
        <p:cNvPr id="1" name="Shape 105"/>
        <p:cNvGrpSpPr/>
        <p:nvPr/>
      </p:nvGrpSpPr>
      <p:grpSpPr>
        <a:xfrm>
          <a:off x="0" y="0"/>
          <a:ext cx="0" cy="0"/>
          <a:chOff x="0" y="0"/>
          <a:chExt cx="0" cy="0"/>
        </a:xfrm>
      </p:grpSpPr>
      <p:sp>
        <p:nvSpPr>
          <p:cNvPr id="2" name="Shape 106">
            <a:extLst>
              <a:ext uri="{FF2B5EF4-FFF2-40B4-BE49-F238E27FC236}">
                <a16:creationId xmlns:a16="http://schemas.microsoft.com/office/drawing/2014/main" id="{43645D05-4033-4C8D-89E1-120A40339D7B}"/>
              </a:ext>
            </a:extLst>
          </p:cNvPr>
          <p:cNvSpPr>
            <a:spLocks/>
          </p:cNvSpPr>
          <p:nvPr/>
        </p:nvSpPr>
        <p:spPr bwMode="auto">
          <a:xfrm>
            <a:off x="-55563" y="-38100"/>
            <a:ext cx="3313113" cy="5214938"/>
          </a:xfrm>
          <a:custGeom>
            <a:avLst/>
            <a:gdLst>
              <a:gd name="T0" fmla="*/ 2071305765 w 132505"/>
              <a:gd name="T1" fmla="*/ 2147483646 h 208586"/>
              <a:gd name="T2" fmla="*/ 391782282 w 132505"/>
              <a:gd name="T3" fmla="*/ 0 h 208586"/>
              <a:gd name="T4" fmla="*/ 0 w 132505"/>
              <a:gd name="T5" fmla="*/ 3156599 h 208586"/>
              <a:gd name="T6" fmla="*/ 20665469 w 132505"/>
              <a:gd name="T7" fmla="*/ 2147483646 h 208586"/>
              <a:gd name="T8" fmla="*/ 2071305765 w 132505"/>
              <a:gd name="T9" fmla="*/ 2147483646 h 208586"/>
              <a:gd name="T10" fmla="*/ 0 60000 65536"/>
              <a:gd name="T11" fmla="*/ 0 60000 65536"/>
              <a:gd name="T12" fmla="*/ 0 60000 65536"/>
              <a:gd name="T13" fmla="*/ 0 60000 65536"/>
              <a:gd name="T14" fmla="*/ 0 60000 65536"/>
              <a:gd name="T15" fmla="*/ 0 w 132505"/>
              <a:gd name="T16" fmla="*/ 0 h 208586"/>
              <a:gd name="T17" fmla="*/ 132505 w 132505"/>
              <a:gd name="T18" fmla="*/ 208586 h 208586"/>
            </a:gdLst>
            <a:ahLst/>
            <a:cxnLst>
              <a:cxn ang="T10">
                <a:pos x="T0" y="T1"/>
              </a:cxn>
              <a:cxn ang="T11">
                <a:pos x="T2" y="T3"/>
              </a:cxn>
              <a:cxn ang="T12">
                <a:pos x="T4" y="T5"/>
              </a:cxn>
              <a:cxn ang="T13">
                <a:pos x="T6" y="T7"/>
              </a:cxn>
              <a:cxn ang="T14">
                <a:pos x="T8" y="T9"/>
              </a:cxn>
            </a:cxnLst>
            <a:rect l="T15" t="T16" r="T17" b="T18"/>
            <a:pathLst>
              <a:path w="132505" h="208586" extrusionOk="0">
                <a:moveTo>
                  <a:pt x="132505" y="207264"/>
                </a:moveTo>
                <a:lnTo>
                  <a:pt x="25063" y="0"/>
                </a:lnTo>
                <a:lnTo>
                  <a:pt x="0" y="202"/>
                </a:lnTo>
                <a:lnTo>
                  <a:pt x="1322" y="208586"/>
                </a:lnTo>
                <a:lnTo>
                  <a:pt x="132505" y="20726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 name="Shape 107">
            <a:extLst>
              <a:ext uri="{FF2B5EF4-FFF2-40B4-BE49-F238E27FC236}">
                <a16:creationId xmlns:a16="http://schemas.microsoft.com/office/drawing/2014/main" id="{FAE7A766-C11B-4988-B2E2-7CF9408746A0}"/>
              </a:ext>
            </a:extLst>
          </p:cNvPr>
          <p:cNvSpPr/>
          <p:nvPr/>
        </p:nvSpPr>
        <p:spPr>
          <a:xfrm flipH="1">
            <a:off x="-903288" y="-17463"/>
            <a:ext cx="1758951" cy="749301"/>
          </a:xfrm>
          <a:prstGeom prst="parallelogram">
            <a:avLst>
              <a:gd name="adj" fmla="val 51542"/>
            </a:avLst>
          </a:prstGeom>
          <a:solidFill>
            <a:srgbClr val="05BCA9"/>
          </a:solidFill>
          <a:ln>
            <a:noFill/>
          </a:ln>
        </p:spPr>
        <p:txBody>
          <a:bodyPr lIns="91425" tIns="91425" rIns="91425" bIns="91425"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3700"/>
          </a:p>
        </p:txBody>
      </p:sp>
      <p:sp>
        <p:nvSpPr>
          <p:cNvPr id="4" name="Shape 108">
            <a:extLst>
              <a:ext uri="{FF2B5EF4-FFF2-40B4-BE49-F238E27FC236}">
                <a16:creationId xmlns:a16="http://schemas.microsoft.com/office/drawing/2014/main" id="{B8F15517-0F41-4CB0-8E2C-A27AD15AF084}"/>
              </a:ext>
            </a:extLst>
          </p:cNvPr>
          <p:cNvSpPr/>
          <p:nvPr/>
        </p:nvSpPr>
        <p:spPr>
          <a:xfrm flipH="1">
            <a:off x="471488" y="-9525"/>
            <a:ext cx="519112" cy="749300"/>
          </a:xfrm>
          <a:prstGeom prst="parallelogram">
            <a:avLst>
              <a:gd name="adj" fmla="val 75009"/>
            </a:avLst>
          </a:prstGeom>
          <a:solidFill>
            <a:srgbClr val="FFFFFF"/>
          </a:solidFill>
          <a:ln>
            <a:noFill/>
          </a:ln>
        </p:spPr>
        <p:txBody>
          <a:bodyPr lIns="91425" tIns="91425" rIns="91425" bIns="91425"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3700"/>
          </a:p>
        </p:txBody>
      </p:sp>
      <p:sp>
        <p:nvSpPr>
          <p:cNvPr id="5" name="Shape 109">
            <a:extLst>
              <a:ext uri="{FF2B5EF4-FFF2-40B4-BE49-F238E27FC236}">
                <a16:creationId xmlns:a16="http://schemas.microsoft.com/office/drawing/2014/main" id="{186DDEBC-AD8B-4F4E-9552-3EFB68709A69}"/>
              </a:ext>
            </a:extLst>
          </p:cNvPr>
          <p:cNvSpPr/>
          <p:nvPr/>
        </p:nvSpPr>
        <p:spPr>
          <a:xfrm flipH="1">
            <a:off x="990600" y="4926013"/>
            <a:ext cx="8369300" cy="228600"/>
          </a:xfrm>
          <a:prstGeom prst="parallelogram">
            <a:avLst>
              <a:gd name="adj" fmla="val 51542"/>
            </a:avLst>
          </a:prstGeom>
          <a:solidFill>
            <a:srgbClr val="05BCA9"/>
          </a:solidFill>
          <a:ln>
            <a:noFill/>
          </a:ln>
        </p:spPr>
        <p:txBody>
          <a:bodyPr lIns="91425" tIns="91425" rIns="91425" bIns="91425"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3700"/>
          </a:p>
        </p:txBody>
      </p:sp>
      <p:pic>
        <p:nvPicPr>
          <p:cNvPr id="6" name="Shape 111" descr="scantistlogo_blackbg480.png">
            <a:extLst>
              <a:ext uri="{FF2B5EF4-FFF2-40B4-BE49-F238E27FC236}">
                <a16:creationId xmlns:a16="http://schemas.microsoft.com/office/drawing/2014/main" id="{53F3E087-D4FB-4AB6-8065-B43934FB86A8}"/>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50" y="4945063"/>
            <a:ext cx="944563"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hape 110">
            <a:extLst>
              <a:ext uri="{FF2B5EF4-FFF2-40B4-BE49-F238E27FC236}">
                <a16:creationId xmlns:a16="http://schemas.microsoft.com/office/drawing/2014/main" id="{AE843484-EB88-42B2-AC96-E6BF5A83568C}"/>
              </a:ext>
            </a:extLst>
          </p:cNvPr>
          <p:cNvSpPr txBox="1">
            <a:spLocks noGrp="1" noChangeArrowheads="1"/>
          </p:cNvSpPr>
          <p:nvPr>
            <p:ph type="sldNum" idx="10"/>
          </p:nvPr>
        </p:nvSpPr>
        <p:spPr/>
        <p:txBody>
          <a:bodyPr/>
          <a:lstStyle>
            <a:lvl1pPr algn="l">
              <a:defRPr sz="1400" b="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stStyle>
          <a:p>
            <a:pPr>
              <a:defRPr/>
            </a:pPr>
            <a:fld id="{37B2B3D0-02C5-4796-98E4-C02E107325A1}" type="slidenum">
              <a:rPr lang="en-US" altLang="en-US"/>
              <a:pPr>
                <a:defRPr/>
              </a:pPr>
              <a:t>‹#›</a:t>
            </a:fld>
            <a:endParaRPr lang="en-US" altLang="en-US"/>
          </a:p>
        </p:txBody>
      </p:sp>
    </p:spTree>
    <p:extLst>
      <p:ext uri="{BB962C8B-B14F-4D97-AF65-F5344CB8AC3E}">
        <p14:creationId xmlns:p14="http://schemas.microsoft.com/office/powerpoint/2010/main" val="79231526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026" name="Shape 6">
            <a:extLst>
              <a:ext uri="{FF2B5EF4-FFF2-40B4-BE49-F238E27FC236}">
                <a16:creationId xmlns:a16="http://schemas.microsoft.com/office/drawing/2014/main" id="{855F9945-ED2F-4E2A-87AA-DAFA50D731FB}"/>
              </a:ext>
            </a:extLst>
          </p:cNvPr>
          <p:cNvSpPr txBox="1">
            <a:spLocks noGrp="1" noChangeArrowheads="1"/>
          </p:cNvSpPr>
          <p:nvPr>
            <p:ph type="title"/>
          </p:nvPr>
        </p:nvSpPr>
        <p:spPr bwMode="auto">
          <a:xfrm>
            <a:off x="1104900" y="276225"/>
            <a:ext cx="672465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lvl="0"/>
            <a:endParaRPr lang="en-US" altLang="en-US">
              <a:sym typeface="Arial" panose="020B0604020202020204" pitchFamily="34" charset="0"/>
            </a:endParaRPr>
          </a:p>
        </p:txBody>
      </p:sp>
      <p:sp>
        <p:nvSpPr>
          <p:cNvPr id="1027" name="Shape 7">
            <a:extLst>
              <a:ext uri="{FF2B5EF4-FFF2-40B4-BE49-F238E27FC236}">
                <a16:creationId xmlns:a16="http://schemas.microsoft.com/office/drawing/2014/main" id="{984151B8-280C-4135-A14A-28A732263FB7}"/>
              </a:ext>
            </a:extLst>
          </p:cNvPr>
          <p:cNvSpPr txBox="1">
            <a:spLocks noGrp="1" noChangeArrowheads="1"/>
          </p:cNvSpPr>
          <p:nvPr>
            <p:ph type="body" idx="1"/>
          </p:nvPr>
        </p:nvSpPr>
        <p:spPr bwMode="auto">
          <a:xfrm>
            <a:off x="1104900" y="1200150"/>
            <a:ext cx="7581900" cy="372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8" name="Shape 8">
            <a:extLst>
              <a:ext uri="{FF2B5EF4-FFF2-40B4-BE49-F238E27FC236}">
                <a16:creationId xmlns:a16="http://schemas.microsoft.com/office/drawing/2014/main" id="{D39721C3-11D4-4EA6-8B92-8F53FA4CC089}"/>
              </a:ext>
            </a:extLst>
          </p:cNvPr>
          <p:cNvSpPr txBox="1">
            <a:spLocks noGrp="1" noChangeArrowheads="1"/>
          </p:cNvSpPr>
          <p:nvPr>
            <p:ph type="sldNum" idx="12"/>
          </p:nvPr>
        </p:nvSpPr>
        <p:spPr bwMode="auto">
          <a:xfrm>
            <a:off x="0" y="0"/>
            <a:ext cx="595313"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algn="ctr" eaLnBrk="1" hangingPunct="1">
              <a:defRPr sz="1300" b="1">
                <a:solidFill>
                  <a:srgbClr val="FFFFFF"/>
                </a:solidFill>
                <a:latin typeface="Roboto"/>
                <a:ea typeface="Roboto"/>
                <a:cs typeface="Roboto"/>
                <a:sym typeface="Roboto"/>
              </a:defRPr>
            </a:lvl1pPr>
          </a:lstStyle>
          <a:p>
            <a:pPr>
              <a:defRPr/>
            </a:pPr>
            <a:fld id="{EF65E504-2C7E-4850-8015-291EB4B77FAD}" type="slidenum">
              <a:rPr lang="en-US" altLang="en-US"/>
              <a:pPr>
                <a:defRPr/>
              </a:pPr>
              <a:t>‹#›</a:t>
            </a:fld>
            <a:endParaRPr lang="en-US" altLang="en-US"/>
          </a:p>
        </p:txBody>
      </p:sp>
    </p:spTree>
  </p:cSld>
  <p:clrMap bg1="dk1" tx1="lt1" bg2="dk2" tx2="lt2" accent1="accent1" accent2="accent2" accent3="accent3" accent4="accent4" accent5="accent5" accent6="accent6" hlink="hlink" folHlink="folHlink"/>
  <p:sldLayoutIdLst>
    <p:sldLayoutId id="2147483674" r:id="rId1"/>
    <p:sldLayoutId id="2147483675" r:id="rId2"/>
  </p:sldLayoutIdLst>
  <p:transition>
    <p:fade/>
  </p:transition>
  <p:hf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defPPr marR="0" lvl="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chart" Target="../charts/chart2.xml"/><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13.png"/><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34.jpeg"/></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13.png"/><Relationship Id="rId10" Type="http://schemas.openxmlformats.org/officeDocument/2006/relationships/image" Target="../media/image42.png"/><Relationship Id="rId4" Type="http://schemas.openxmlformats.org/officeDocument/2006/relationships/image" Target="../media/image37.png"/><Relationship Id="rId9" Type="http://schemas.openxmlformats.org/officeDocument/2006/relationships/image" Target="../media/image41.png"/></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8.png"/><Relationship Id="rId4" Type="http://schemas.openxmlformats.org/officeDocument/2006/relationships/image" Target="../media/image13.png"/><Relationship Id="rId9" Type="http://schemas.openxmlformats.org/officeDocument/2006/relationships/image" Target="../media/image41.png"/></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3.png"/><Relationship Id="rId10" Type="http://schemas.openxmlformats.org/officeDocument/2006/relationships/image" Target="../media/image40.png"/><Relationship Id="rId4" Type="http://schemas.openxmlformats.org/officeDocument/2006/relationships/image" Target="../media/image13.png"/><Relationship Id="rId9" Type="http://schemas.openxmlformats.org/officeDocument/2006/relationships/image" Target="../media/image4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jpe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3.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chart" Target="../charts/chart6.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7.png"/><Relationship Id="rId7"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55.jpe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30.xml"/><Relationship Id="rId16"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60.png"/><Relationship Id="rId5" Type="http://schemas.openxmlformats.org/officeDocument/2006/relationships/image" Target="../media/image10.png"/><Relationship Id="rId15" Type="http://schemas.openxmlformats.org/officeDocument/2006/relationships/image" Target="../media/image64.png"/><Relationship Id="rId10" Type="http://schemas.openxmlformats.org/officeDocument/2006/relationships/image" Target="../media/image59.png"/><Relationship Id="rId4" Type="http://schemas.openxmlformats.org/officeDocument/2006/relationships/image" Target="../media/image44.png"/><Relationship Id="rId9" Type="http://schemas.openxmlformats.org/officeDocument/2006/relationships/image" Target="../media/image58.png"/><Relationship Id="rId1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 name="Flowchart: Process 8">
            <a:extLst>
              <a:ext uri="{FF2B5EF4-FFF2-40B4-BE49-F238E27FC236}">
                <a16:creationId xmlns:a16="http://schemas.microsoft.com/office/drawing/2014/main" id="{6B22FB83-B6A9-4B64-B675-E8B6983CB7F7}"/>
              </a:ext>
            </a:extLst>
          </p:cNvPr>
          <p:cNvSpPr/>
          <p:nvPr/>
        </p:nvSpPr>
        <p:spPr>
          <a:xfrm>
            <a:off x="0" y="0"/>
            <a:ext cx="1771650" cy="5143500"/>
          </a:xfrm>
          <a:prstGeom prst="flowChartProcess">
            <a:avLst/>
          </a:prstGeom>
          <a:gradFill flip="none" rotWithShape="1">
            <a:gsLst>
              <a:gs pos="0">
                <a:srgbClr val="0C64AF"/>
              </a:gs>
              <a:gs pos="100000">
                <a:srgbClr val="46C3C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SG" altLang="en-US">
              <a:solidFill>
                <a:srgbClr val="FFFFFF"/>
              </a:solidFill>
            </a:endParaRPr>
          </a:p>
        </p:txBody>
      </p:sp>
      <p:sp>
        <p:nvSpPr>
          <p:cNvPr id="5123" name="TextBox 1">
            <a:extLst>
              <a:ext uri="{FF2B5EF4-FFF2-40B4-BE49-F238E27FC236}">
                <a16:creationId xmlns:a16="http://schemas.microsoft.com/office/drawing/2014/main" id="{4C395019-B469-4E06-8C9E-F3B83164E393}"/>
              </a:ext>
            </a:extLst>
          </p:cNvPr>
          <p:cNvSpPr txBox="1">
            <a:spLocks noChangeArrowheads="1"/>
          </p:cNvSpPr>
          <p:nvPr/>
        </p:nvSpPr>
        <p:spPr bwMode="auto">
          <a:xfrm>
            <a:off x="2387600" y="3159125"/>
            <a:ext cx="61928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en-US" sz="2000">
                <a:solidFill>
                  <a:srgbClr val="46C3CD"/>
                </a:solidFill>
                <a:latin typeface="Century Gothic" panose="020B0502020202020204" pitchFamily="34" charset="0"/>
                <a:cs typeface="Dubai" panose="020B0503030403030204" pitchFamily="34" charset="-78"/>
              </a:rPr>
              <a:t>Vulnerability Management. Simplified.</a:t>
            </a:r>
          </a:p>
        </p:txBody>
      </p:sp>
      <p:pic>
        <p:nvPicPr>
          <p:cNvPr id="5124" name="Picture 5">
            <a:extLst>
              <a:ext uri="{FF2B5EF4-FFF2-40B4-BE49-F238E27FC236}">
                <a16:creationId xmlns:a16="http://schemas.microsoft.com/office/drawing/2014/main" id="{5F0A9A84-431F-4CCD-A66B-A9A40AC00F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0925" y="79375"/>
            <a:ext cx="6327775" cy="337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5" name="TextBox 1">
            <a:extLst>
              <a:ext uri="{FF2B5EF4-FFF2-40B4-BE49-F238E27FC236}">
                <a16:creationId xmlns:a16="http://schemas.microsoft.com/office/drawing/2014/main" id="{5D4506B2-6898-4164-B41B-589078C3D10A}"/>
              </a:ext>
            </a:extLst>
          </p:cNvPr>
          <p:cNvSpPr txBox="1">
            <a:spLocks noChangeArrowheads="1"/>
          </p:cNvSpPr>
          <p:nvPr/>
        </p:nvSpPr>
        <p:spPr bwMode="auto">
          <a:xfrm>
            <a:off x="3327400" y="3559175"/>
            <a:ext cx="43132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r>
              <a:rPr lang="zh-CN" altLang="en-US" sz="2000" b="1" dirty="0">
                <a:solidFill>
                  <a:srgbClr val="46C3CD"/>
                </a:solidFill>
                <a:latin typeface="SimSun" panose="02010600030101010101" pitchFamily="2" charset="-122"/>
              </a:rPr>
              <a:t>全方位智能软件漏洞分析系统产业化</a:t>
            </a:r>
            <a:endParaRPr lang="en-AU" altLang="en-US" sz="2000" b="1" dirty="0">
              <a:solidFill>
                <a:srgbClr val="46C3CD"/>
              </a:solidFill>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8" name="Shape 131">
            <a:extLst>
              <a:ext uri="{FF2B5EF4-FFF2-40B4-BE49-F238E27FC236}">
                <a16:creationId xmlns:a16="http://schemas.microsoft.com/office/drawing/2014/main" id="{EF2ECCFD-588A-40AC-9969-8584780A1B54}"/>
              </a:ext>
            </a:extLst>
          </p:cNvPr>
          <p:cNvSpPr txBox="1">
            <a:spLocks noGrp="1" noChangeArrowheads="1"/>
          </p:cNvSpPr>
          <p:nvPr>
            <p:ph type="ctrTitle" idx="4294967295"/>
          </p:nvPr>
        </p:nvSpPr>
        <p:spPr>
          <a:xfrm>
            <a:off x="280988" y="344488"/>
            <a:ext cx="7142162" cy="625475"/>
          </a:xfrm>
        </p:spPr>
        <p:txBody>
          <a:bodyPr/>
          <a:lstStyle/>
          <a:p>
            <a:pPr eaLnBrk="1" hangingPunct="1">
              <a:buClr>
                <a:srgbClr val="FFFFFF"/>
              </a:buClr>
              <a:buFont typeface="Dosis"/>
              <a:buNone/>
            </a:pPr>
            <a:r>
              <a:rPr lang="zh-CN" altLang="en-US" sz="3200" b="1">
                <a:solidFill>
                  <a:srgbClr val="0C64AF"/>
                </a:solidFill>
                <a:latin typeface="Century Gothic" panose="020B0502020202020204" pitchFamily="34" charset="0"/>
                <a:ea typeface="Dosis"/>
                <a:cs typeface="Dosis"/>
                <a:sym typeface="Dosis"/>
              </a:rPr>
              <a:t>技术成熟度及可靠性</a:t>
            </a:r>
            <a:endParaRPr lang="en-US" altLang="en-US" sz="1000">
              <a:solidFill>
                <a:schemeClr val="tx1"/>
              </a:solidFill>
              <a:latin typeface="Century Gothic" panose="020B0502020202020204" pitchFamily="34" charset="0"/>
              <a:ea typeface="Dosis"/>
              <a:cs typeface="Dosis"/>
              <a:sym typeface="Dosis"/>
            </a:endParaRPr>
          </a:p>
        </p:txBody>
      </p:sp>
      <p:sp>
        <p:nvSpPr>
          <p:cNvPr id="11" name="TextBox 10">
            <a:extLst>
              <a:ext uri="{FF2B5EF4-FFF2-40B4-BE49-F238E27FC236}">
                <a16:creationId xmlns:a16="http://schemas.microsoft.com/office/drawing/2014/main" id="{B951F6FD-4B0F-4E00-ACDF-D9D28CFB3A96}"/>
              </a:ext>
            </a:extLst>
          </p:cNvPr>
          <p:cNvSpPr txBox="1">
            <a:spLocks noChangeArrowheads="1"/>
          </p:cNvSpPr>
          <p:nvPr/>
        </p:nvSpPr>
        <p:spPr bwMode="auto">
          <a:xfrm>
            <a:off x="280988" y="1574800"/>
            <a:ext cx="2170112"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zh-CN" altLang="en-US" b="1">
                <a:solidFill>
                  <a:srgbClr val="46C3CD"/>
                </a:solidFill>
                <a:latin typeface="SimSun" panose="02010600030101010101" pitchFamily="2" charset="-122"/>
              </a:rPr>
              <a:t>语言支持</a:t>
            </a:r>
            <a:endParaRPr lang="en-AU" altLang="zh-CN" b="1">
              <a:solidFill>
                <a:srgbClr val="46C3CD"/>
              </a:solidFill>
              <a:latin typeface="SimSun" panose="02010600030101010101" pitchFamily="2" charset="-122"/>
            </a:endParaRPr>
          </a:p>
          <a:p>
            <a:pPr eaLnBrk="1" hangingPunct="1">
              <a:buFont typeface="Wingdings" panose="05000000000000000000" pitchFamily="2" charset="2"/>
              <a:buChar char="Ø"/>
            </a:pPr>
            <a:r>
              <a:rPr lang="en-AU" altLang="zh-CN">
                <a:latin typeface="SimSun" panose="02010600030101010101" pitchFamily="2" charset="-122"/>
              </a:rPr>
              <a:t>C/C++</a:t>
            </a:r>
          </a:p>
          <a:p>
            <a:pPr eaLnBrk="1" hangingPunct="1">
              <a:buFont typeface="Wingdings" panose="05000000000000000000" pitchFamily="2" charset="2"/>
              <a:buChar char="Ø"/>
            </a:pPr>
            <a:r>
              <a:rPr lang="en-AU" altLang="zh-CN">
                <a:latin typeface="SimSun" panose="02010600030101010101" pitchFamily="2" charset="-122"/>
              </a:rPr>
              <a:t>Java</a:t>
            </a:r>
          </a:p>
          <a:p>
            <a:pPr eaLnBrk="1" hangingPunct="1">
              <a:buFont typeface="Wingdings" panose="05000000000000000000" pitchFamily="2" charset="2"/>
              <a:buChar char="Ø"/>
            </a:pPr>
            <a:r>
              <a:rPr lang="en-AU" altLang="zh-CN">
                <a:latin typeface="SimSun" panose="02010600030101010101" pitchFamily="2" charset="-122"/>
              </a:rPr>
              <a:t>JavaScript</a:t>
            </a:r>
          </a:p>
          <a:p>
            <a:pPr eaLnBrk="1" hangingPunct="1">
              <a:buFont typeface="Wingdings" panose="05000000000000000000" pitchFamily="2" charset="2"/>
              <a:buChar char="Ø"/>
            </a:pPr>
            <a:r>
              <a:rPr lang="en-AU" altLang="zh-CN">
                <a:latin typeface="SimSun" panose="02010600030101010101" pitchFamily="2" charset="-122"/>
              </a:rPr>
              <a:t>Python</a:t>
            </a:r>
          </a:p>
          <a:p>
            <a:pPr eaLnBrk="1" hangingPunct="1">
              <a:buFont typeface="Wingdings" panose="05000000000000000000" pitchFamily="2" charset="2"/>
              <a:buChar char="Ø"/>
            </a:pPr>
            <a:r>
              <a:rPr lang="en-AU" altLang="zh-CN">
                <a:latin typeface="SimSun" panose="02010600030101010101" pitchFamily="2" charset="-122"/>
              </a:rPr>
              <a:t>Ruby</a:t>
            </a:r>
          </a:p>
          <a:p>
            <a:pPr eaLnBrk="1" hangingPunct="1">
              <a:buFont typeface="Wingdings" panose="05000000000000000000" pitchFamily="2" charset="2"/>
              <a:buChar char="Ø"/>
            </a:pPr>
            <a:r>
              <a:rPr lang="en-AU" altLang="zh-CN">
                <a:latin typeface="SimSun" panose="02010600030101010101" pitchFamily="2" charset="-122"/>
              </a:rPr>
              <a:t>.NET</a:t>
            </a:r>
          </a:p>
          <a:p>
            <a:pPr eaLnBrk="1" hangingPunct="1">
              <a:buFont typeface="Wingdings" panose="05000000000000000000" pitchFamily="2" charset="2"/>
              <a:buChar char="Ø"/>
            </a:pPr>
            <a:r>
              <a:rPr lang="en-AU" altLang="zh-CN">
                <a:latin typeface="SimSun" panose="02010600030101010101" pitchFamily="2" charset="-122"/>
              </a:rPr>
              <a:t>PHP</a:t>
            </a:r>
          </a:p>
          <a:p>
            <a:pPr eaLnBrk="1" hangingPunct="1">
              <a:buFont typeface="Wingdings" panose="05000000000000000000" pitchFamily="2" charset="2"/>
              <a:buChar char="Ø"/>
            </a:pPr>
            <a:r>
              <a:rPr lang="en-AU" altLang="zh-CN">
                <a:latin typeface="SimSun" panose="02010600030101010101" pitchFamily="2" charset="-122"/>
              </a:rPr>
              <a:t>Go (</a:t>
            </a:r>
            <a:r>
              <a:rPr lang="zh-CN" altLang="en-US">
                <a:latin typeface="SimSun" panose="02010600030101010101" pitchFamily="2" charset="-122"/>
              </a:rPr>
              <a:t>即将推出</a:t>
            </a:r>
            <a:r>
              <a:rPr lang="en-US" altLang="zh-CN">
                <a:latin typeface="SimSun" panose="02010600030101010101" pitchFamily="2" charset="-122"/>
              </a:rPr>
              <a:t>)</a:t>
            </a:r>
          </a:p>
          <a:p>
            <a:pPr eaLnBrk="1" hangingPunct="1">
              <a:buFont typeface="Wingdings" panose="05000000000000000000" pitchFamily="2" charset="2"/>
              <a:buChar char="Ø"/>
            </a:pPr>
            <a:r>
              <a:rPr lang="en-AU" altLang="zh-CN">
                <a:latin typeface="SimSun" panose="02010600030101010101" pitchFamily="2" charset="-122"/>
              </a:rPr>
              <a:t>Scala (</a:t>
            </a:r>
            <a:r>
              <a:rPr lang="zh-CN" altLang="en-US">
                <a:latin typeface="SimSun" panose="02010600030101010101" pitchFamily="2" charset="-122"/>
              </a:rPr>
              <a:t>即将推出</a:t>
            </a:r>
            <a:r>
              <a:rPr lang="en-US" altLang="zh-CN">
                <a:latin typeface="SimSun" panose="02010600030101010101" pitchFamily="2" charset="-122"/>
              </a:rPr>
              <a:t>)</a:t>
            </a:r>
          </a:p>
        </p:txBody>
      </p:sp>
      <p:pic>
        <p:nvPicPr>
          <p:cNvPr id="19460" name="Picture 27">
            <a:extLst>
              <a:ext uri="{FF2B5EF4-FFF2-40B4-BE49-F238E27FC236}">
                <a16:creationId xmlns:a16="http://schemas.microsoft.com/office/drawing/2014/main" id="{6E826C42-1B13-4E5D-BF4A-95C1314EBF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5432" r="14154" b="11160"/>
          <a:stretch>
            <a:fillRect/>
          </a:stretch>
        </p:blipFill>
        <p:spPr bwMode="auto">
          <a:xfrm>
            <a:off x="8420100" y="11113"/>
            <a:ext cx="733425"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Rectangle 18">
            <a:extLst>
              <a:ext uri="{FF2B5EF4-FFF2-40B4-BE49-F238E27FC236}">
                <a16:creationId xmlns:a16="http://schemas.microsoft.com/office/drawing/2014/main" id="{A2A5D31D-1931-4EB4-A947-91A915F8D689}"/>
              </a:ext>
            </a:extLst>
          </p:cNvPr>
          <p:cNvSpPr>
            <a:spLocks noChangeArrowheads="1"/>
          </p:cNvSpPr>
          <p:nvPr/>
        </p:nvSpPr>
        <p:spPr bwMode="auto">
          <a:xfrm>
            <a:off x="0" y="4927600"/>
            <a:ext cx="28860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SG" altLang="en-US" sz="800">
                <a:solidFill>
                  <a:srgbClr val="FFFFFF"/>
                </a:solidFill>
                <a:latin typeface="Century Gothic" panose="020B0502020202020204" pitchFamily="34" charset="0"/>
              </a:rPr>
              <a:t>Company Confidential. Strictly for Internal Circulation.</a:t>
            </a:r>
          </a:p>
        </p:txBody>
      </p:sp>
      <p:sp>
        <p:nvSpPr>
          <p:cNvPr id="7" name="Flowchart: Process 6">
            <a:extLst>
              <a:ext uri="{FF2B5EF4-FFF2-40B4-BE49-F238E27FC236}">
                <a16:creationId xmlns:a16="http://schemas.microsoft.com/office/drawing/2014/main" id="{1B5156DC-66F8-4F1E-A906-3B7811D4157F}"/>
              </a:ext>
            </a:extLst>
          </p:cNvPr>
          <p:cNvSpPr/>
          <p:nvPr/>
        </p:nvSpPr>
        <p:spPr>
          <a:xfrm>
            <a:off x="7202488" y="0"/>
            <a:ext cx="1941512" cy="5143500"/>
          </a:xfrm>
          <a:prstGeom prst="flowChartProcess">
            <a:avLst/>
          </a:prstGeom>
          <a:gradFill flip="none" rotWithShape="1">
            <a:gsLst>
              <a:gs pos="0">
                <a:srgbClr val="0C64AF"/>
              </a:gs>
              <a:gs pos="100000">
                <a:srgbClr val="46C3C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SG" altLang="en-US">
              <a:solidFill>
                <a:srgbClr val="FFFFFF"/>
              </a:solidFill>
            </a:endParaRPr>
          </a:p>
        </p:txBody>
      </p:sp>
      <p:pic>
        <p:nvPicPr>
          <p:cNvPr id="19463" name="Graphic 2" descr="Compass">
            <a:extLst>
              <a:ext uri="{FF2B5EF4-FFF2-40B4-BE49-F238E27FC236}">
                <a16:creationId xmlns:a16="http://schemas.microsoft.com/office/drawing/2014/main" id="{C0EE576C-F0BA-467F-85BB-A9C57B818C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1563" y="1819275"/>
            <a:ext cx="1504950"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4" name="Shape 131">
            <a:extLst>
              <a:ext uri="{FF2B5EF4-FFF2-40B4-BE49-F238E27FC236}">
                <a16:creationId xmlns:a16="http://schemas.microsoft.com/office/drawing/2014/main" id="{84A88E57-4D61-4895-B35A-01D76D9F6EF8}"/>
              </a:ext>
            </a:extLst>
          </p:cNvPr>
          <p:cNvSpPr txBox="1">
            <a:spLocks noChangeArrowheads="1"/>
          </p:cNvSpPr>
          <p:nvPr/>
        </p:nvSpPr>
        <p:spPr bwMode="auto">
          <a:xfrm>
            <a:off x="280988" y="928688"/>
            <a:ext cx="6842125"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Clr>
                <a:srgbClr val="FFFFFF"/>
              </a:buClr>
              <a:buFont typeface="Dosis"/>
              <a:buNone/>
            </a:pPr>
            <a:r>
              <a:rPr lang="en-US" altLang="zh-CN" sz="1200" b="1" dirty="0" err="1">
                <a:solidFill>
                  <a:schemeClr val="bg1"/>
                </a:solidFill>
                <a:latin typeface="SimSun" panose="02010600030101010101" pitchFamily="2" charset="-122"/>
                <a:cs typeface="Dosis"/>
                <a:sym typeface="Dosis"/>
              </a:rPr>
              <a:t>Scantist</a:t>
            </a:r>
            <a:r>
              <a:rPr lang="zh-CN" altLang="en-US" sz="1200" b="1" dirty="0">
                <a:solidFill>
                  <a:schemeClr val="bg1"/>
                </a:solidFill>
                <a:latin typeface="SimSun" panose="02010600030101010101" pitchFamily="2" charset="-122"/>
                <a:cs typeface="Dosis"/>
                <a:sym typeface="Dosis"/>
              </a:rPr>
              <a:t>拥有着相当高的技术</a:t>
            </a:r>
            <a:r>
              <a:rPr lang="zh-CN" altLang="en-US" sz="1200" b="1" dirty="0">
                <a:solidFill>
                  <a:srgbClr val="46C3CD"/>
                </a:solidFill>
                <a:latin typeface="SimSun" panose="02010600030101010101" pitchFamily="2" charset="-122"/>
                <a:cs typeface="Dosis"/>
                <a:sym typeface="Dosis"/>
              </a:rPr>
              <a:t>成熟度</a:t>
            </a:r>
            <a:r>
              <a:rPr lang="zh-CN" altLang="en-US" sz="1200" b="1" dirty="0">
                <a:solidFill>
                  <a:schemeClr val="bg1"/>
                </a:solidFill>
                <a:latin typeface="SimSun" panose="02010600030101010101" pitchFamily="2" charset="-122"/>
                <a:cs typeface="Dosis"/>
                <a:sym typeface="Dosis"/>
              </a:rPr>
              <a:t>与产品</a:t>
            </a:r>
            <a:r>
              <a:rPr lang="zh-CN" altLang="en-US" sz="1200" b="1" dirty="0">
                <a:solidFill>
                  <a:srgbClr val="46C3CD"/>
                </a:solidFill>
                <a:latin typeface="SimSun" panose="02010600030101010101" pitchFamily="2" charset="-122"/>
                <a:cs typeface="Dosis"/>
                <a:sym typeface="Dosis"/>
              </a:rPr>
              <a:t>可靠性</a:t>
            </a:r>
            <a:r>
              <a:rPr lang="zh-CN" altLang="en-US" sz="1200" b="1" dirty="0">
                <a:solidFill>
                  <a:schemeClr val="bg1"/>
                </a:solidFill>
                <a:latin typeface="SimSun" panose="02010600030101010101" pitchFamily="2" charset="-122"/>
                <a:cs typeface="Dosis"/>
                <a:sym typeface="Dosis"/>
              </a:rPr>
              <a:t>。我们的产品涵盖了业界被大量使用的</a:t>
            </a:r>
            <a:r>
              <a:rPr lang="zh-CN" altLang="en-US" sz="1200" b="1" dirty="0">
                <a:solidFill>
                  <a:srgbClr val="46C3CD"/>
                </a:solidFill>
                <a:latin typeface="SimSun" panose="02010600030101010101" pitchFamily="2" charset="-122"/>
                <a:cs typeface="Dosis"/>
                <a:sym typeface="Dosis"/>
              </a:rPr>
              <a:t>各种程序语言</a:t>
            </a:r>
            <a:r>
              <a:rPr lang="zh-CN" altLang="en-US" sz="1200" b="1" dirty="0">
                <a:solidFill>
                  <a:schemeClr val="bg1"/>
                </a:solidFill>
                <a:latin typeface="SimSun" panose="02010600030101010101" pitchFamily="2" charset="-122"/>
                <a:cs typeface="Dosis"/>
                <a:sym typeface="Dosis"/>
              </a:rPr>
              <a:t>，以及对</a:t>
            </a:r>
            <a:r>
              <a:rPr lang="zh-CN" altLang="en-US" sz="1200" b="1" dirty="0">
                <a:solidFill>
                  <a:srgbClr val="46C3CD"/>
                </a:solidFill>
                <a:latin typeface="SimSun" panose="02010600030101010101" pitchFamily="2" charset="-122"/>
                <a:cs typeface="Dosis"/>
                <a:sym typeface="Dosis"/>
              </a:rPr>
              <a:t>各种平台、架构的支持</a:t>
            </a:r>
            <a:r>
              <a:rPr lang="zh-CN" altLang="en-US" sz="1200" b="1" dirty="0">
                <a:solidFill>
                  <a:schemeClr val="bg1"/>
                </a:solidFill>
                <a:latin typeface="SimSun" panose="02010600030101010101" pitchFamily="2" charset="-122"/>
                <a:cs typeface="Dosis"/>
                <a:sym typeface="Dosis"/>
              </a:rPr>
              <a:t>。此外，我们的</a:t>
            </a:r>
            <a:r>
              <a:rPr lang="zh-CN" altLang="en-US" sz="1200" b="1" dirty="0">
                <a:solidFill>
                  <a:srgbClr val="46C3CD"/>
                </a:solidFill>
                <a:latin typeface="SimSun" panose="02010600030101010101" pitchFamily="2" charset="-122"/>
                <a:cs typeface="Dosis"/>
                <a:sym typeface="Dosis"/>
              </a:rPr>
              <a:t>漏洞数据库</a:t>
            </a:r>
            <a:r>
              <a:rPr lang="zh-CN" altLang="en-US" sz="1200" b="1" dirty="0">
                <a:solidFill>
                  <a:schemeClr val="bg1"/>
                </a:solidFill>
                <a:latin typeface="SimSun" panose="02010600030101010101" pitchFamily="2" charset="-122"/>
                <a:cs typeface="Dosis"/>
                <a:sym typeface="Dosis"/>
              </a:rPr>
              <a:t>包含</a:t>
            </a:r>
            <a:r>
              <a:rPr lang="zh-CN" altLang="en-US" sz="1200" b="1" dirty="0">
                <a:solidFill>
                  <a:srgbClr val="46C3CD"/>
                </a:solidFill>
                <a:latin typeface="SimSun" panose="02010600030101010101" pitchFamily="2" charset="-122"/>
                <a:cs typeface="Dosis"/>
                <a:sym typeface="Dosis"/>
              </a:rPr>
              <a:t>超过</a:t>
            </a:r>
            <a:r>
              <a:rPr lang="en-US" altLang="zh-CN" sz="1200" b="1" dirty="0">
                <a:solidFill>
                  <a:srgbClr val="46C3CD"/>
                </a:solidFill>
                <a:latin typeface="SimSun" panose="02010600030101010101" pitchFamily="2" charset="-122"/>
                <a:cs typeface="Dosis"/>
                <a:sym typeface="Dosis"/>
              </a:rPr>
              <a:t>5</a:t>
            </a:r>
            <a:r>
              <a:rPr lang="zh-CN" altLang="en-US" sz="1200" b="1" dirty="0">
                <a:solidFill>
                  <a:srgbClr val="46C3CD"/>
                </a:solidFill>
                <a:latin typeface="SimSun" panose="02010600030101010101" pitchFamily="2" charset="-122"/>
                <a:cs typeface="Dosis"/>
                <a:sym typeface="Dosis"/>
              </a:rPr>
              <a:t>万条</a:t>
            </a:r>
            <a:r>
              <a:rPr lang="zh-CN" altLang="en-US" sz="1200" b="1" dirty="0">
                <a:solidFill>
                  <a:schemeClr val="bg1"/>
                </a:solidFill>
                <a:latin typeface="SimSun" panose="02010600030101010101" pitchFamily="2" charset="-122"/>
                <a:cs typeface="Dosis"/>
                <a:sym typeface="Dosis"/>
              </a:rPr>
              <a:t>漏洞数据，而其中有</a:t>
            </a:r>
            <a:r>
              <a:rPr lang="zh-CN" altLang="en-US" sz="1200" b="1" dirty="0">
                <a:solidFill>
                  <a:srgbClr val="46C3CD"/>
                </a:solidFill>
                <a:latin typeface="SimSun" panose="02010600030101010101" pitchFamily="2" charset="-122"/>
                <a:cs typeface="Dosis"/>
                <a:sym typeface="Dosis"/>
              </a:rPr>
              <a:t>超过一半是非公开的专有</a:t>
            </a:r>
            <a:r>
              <a:rPr lang="zh-CN" altLang="en-US" sz="1200" b="1" dirty="0">
                <a:solidFill>
                  <a:schemeClr val="bg1"/>
                </a:solidFill>
                <a:latin typeface="SimSun" panose="02010600030101010101" pitchFamily="2" charset="-122"/>
                <a:cs typeface="Dosis"/>
                <a:sym typeface="Dosis"/>
              </a:rPr>
              <a:t>漏洞数据。</a:t>
            </a:r>
            <a:endParaRPr lang="en-US" altLang="en-US" sz="300" dirty="0">
              <a:solidFill>
                <a:schemeClr val="bg1"/>
              </a:solidFill>
              <a:ea typeface="SimSun" panose="02010600030101010101" pitchFamily="2" charset="-122"/>
              <a:cs typeface="Dosis"/>
              <a:sym typeface="Dosis"/>
            </a:endParaRPr>
          </a:p>
        </p:txBody>
      </p:sp>
      <p:pic>
        <p:nvPicPr>
          <p:cNvPr id="19465" name="Picture 16">
            <a:extLst>
              <a:ext uri="{FF2B5EF4-FFF2-40B4-BE49-F238E27FC236}">
                <a16:creationId xmlns:a16="http://schemas.microsoft.com/office/drawing/2014/main" id="{B2FB47AF-3810-4121-A4BF-C50667FA97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2975" y="3497263"/>
            <a:ext cx="4919663" cy="147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6" name="Rectangle 1">
            <a:extLst>
              <a:ext uri="{FF2B5EF4-FFF2-40B4-BE49-F238E27FC236}">
                <a16:creationId xmlns:a16="http://schemas.microsoft.com/office/drawing/2014/main" id="{A96FB36A-9EDC-45D8-896E-E18D1DEA4132}"/>
              </a:ext>
            </a:extLst>
          </p:cNvPr>
          <p:cNvSpPr>
            <a:spLocks noChangeArrowheads="1"/>
          </p:cNvSpPr>
          <p:nvPr/>
        </p:nvSpPr>
        <p:spPr bwMode="auto">
          <a:xfrm>
            <a:off x="2413000" y="1568450"/>
            <a:ext cx="1628775"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just">
              <a:lnSpc>
                <a:spcPct val="150000"/>
              </a:lnSpc>
            </a:pPr>
            <a:r>
              <a:rPr lang="zh-CN" altLang="en-US" b="1">
                <a:solidFill>
                  <a:srgbClr val="46C3CD"/>
                </a:solidFill>
                <a:latin typeface="SimSun" panose="02010600030101010101" pitchFamily="2" charset="-122"/>
                <a:cs typeface="Times New Roman" panose="02020603050405020304" pitchFamily="18" charset="0"/>
              </a:rPr>
              <a:t>架构支持</a:t>
            </a:r>
            <a:endParaRPr lang="en-AU" altLang="zh-CN" b="1">
              <a:solidFill>
                <a:srgbClr val="46C3CD"/>
              </a:solidFill>
              <a:latin typeface="SimSun" panose="02010600030101010101" pitchFamily="2" charset="-122"/>
              <a:cs typeface="Times New Roman" panose="02020603050405020304" pitchFamily="18" charset="0"/>
            </a:endParaRPr>
          </a:p>
          <a:p>
            <a:pPr algn="just">
              <a:lnSpc>
                <a:spcPct val="150000"/>
              </a:lnSpc>
              <a:buFont typeface="Wingdings" panose="05000000000000000000" pitchFamily="2" charset="2"/>
              <a:buChar char="Ø"/>
            </a:pPr>
            <a:r>
              <a:rPr lang="en-US" altLang="en-US" sz="1200">
                <a:latin typeface="SimSun" panose="02010600030101010101" pitchFamily="2" charset="-122"/>
                <a:ea typeface="SimSun" panose="02010600030101010101" pitchFamily="2" charset="-122"/>
                <a:cs typeface="Times New Roman" panose="02020603050405020304" pitchFamily="18" charset="0"/>
              </a:rPr>
              <a:t>Intel x86/x64</a:t>
            </a:r>
            <a:endParaRPr lang="en-AU" altLang="en-US" sz="1200">
              <a:latin typeface="SimSun" panose="02010600030101010101" pitchFamily="2" charset="-122"/>
              <a:ea typeface="SimSun" panose="02010600030101010101" pitchFamily="2" charset="-122"/>
              <a:cs typeface="Times New Roman" panose="02020603050405020304" pitchFamily="18" charset="0"/>
            </a:endParaRPr>
          </a:p>
          <a:p>
            <a:pPr algn="just">
              <a:lnSpc>
                <a:spcPct val="150000"/>
              </a:lnSpc>
              <a:buFont typeface="Wingdings" panose="05000000000000000000" pitchFamily="2" charset="2"/>
              <a:buChar char="Ø"/>
            </a:pPr>
            <a:r>
              <a:rPr lang="en-US" altLang="en-US" sz="1200">
                <a:latin typeface="SimSun" panose="02010600030101010101" pitchFamily="2" charset="-122"/>
                <a:ea typeface="SimSun" panose="02010600030101010101" pitchFamily="2" charset="-122"/>
                <a:cs typeface="Times New Roman" panose="02020603050405020304" pitchFamily="18" charset="0"/>
              </a:rPr>
              <a:t>ARM/ARM64</a:t>
            </a:r>
            <a:endParaRPr lang="en-AU" altLang="en-US" sz="1200">
              <a:latin typeface="SimSun" panose="02010600030101010101" pitchFamily="2" charset="-122"/>
              <a:ea typeface="SimSun" panose="02010600030101010101" pitchFamily="2" charset="-122"/>
              <a:cs typeface="Times New Roman" panose="02020603050405020304" pitchFamily="18" charset="0"/>
            </a:endParaRPr>
          </a:p>
          <a:p>
            <a:pPr algn="just">
              <a:lnSpc>
                <a:spcPct val="150000"/>
              </a:lnSpc>
              <a:buFont typeface="Wingdings" panose="05000000000000000000" pitchFamily="2" charset="2"/>
              <a:buChar char="Ø"/>
            </a:pPr>
            <a:r>
              <a:rPr lang="en-US" altLang="en-US" sz="1200">
                <a:latin typeface="SimSun" panose="02010600030101010101" pitchFamily="2" charset="-122"/>
                <a:ea typeface="SimSun" panose="02010600030101010101" pitchFamily="2" charset="-122"/>
                <a:cs typeface="Times New Roman" panose="02020603050405020304" pitchFamily="18" charset="0"/>
              </a:rPr>
              <a:t>MIPS</a:t>
            </a:r>
            <a:endParaRPr lang="en-AU" altLang="en-US" sz="1200">
              <a:latin typeface="SimSun" panose="02010600030101010101" pitchFamily="2" charset="-122"/>
              <a:ea typeface="SimSun" panose="02010600030101010101" pitchFamily="2" charset="-122"/>
              <a:cs typeface="Times New Roman" panose="02020603050405020304" pitchFamily="18" charset="0"/>
            </a:endParaRPr>
          </a:p>
          <a:p>
            <a:pPr algn="just">
              <a:lnSpc>
                <a:spcPct val="150000"/>
              </a:lnSpc>
              <a:buFont typeface="Wingdings" panose="05000000000000000000" pitchFamily="2" charset="2"/>
              <a:buChar char="Ø"/>
            </a:pPr>
            <a:r>
              <a:rPr lang="en-US" altLang="en-US" sz="1200">
                <a:latin typeface="SimSun" panose="02010600030101010101" pitchFamily="2" charset="-122"/>
                <a:ea typeface="SimSun" panose="02010600030101010101" pitchFamily="2" charset="-122"/>
                <a:cs typeface="Times New Roman" panose="02020603050405020304" pitchFamily="18" charset="0"/>
              </a:rPr>
              <a:t>PowerPC</a:t>
            </a:r>
            <a:endParaRPr lang="en-AU" altLang="en-US" sz="1200">
              <a:latin typeface="SimSun" panose="02010600030101010101" pitchFamily="2" charset="-122"/>
              <a:ea typeface="SimSun" panose="02010600030101010101" pitchFamily="2" charset="-122"/>
              <a:cs typeface="Times New Roman" panose="02020603050405020304" pitchFamily="18" charset="0"/>
            </a:endParaRPr>
          </a:p>
        </p:txBody>
      </p:sp>
      <p:sp>
        <p:nvSpPr>
          <p:cNvPr id="19467" name="Rectangle 11">
            <a:extLst>
              <a:ext uri="{FF2B5EF4-FFF2-40B4-BE49-F238E27FC236}">
                <a16:creationId xmlns:a16="http://schemas.microsoft.com/office/drawing/2014/main" id="{255EE551-A2F2-4A7F-B7B4-D06EF2714373}"/>
              </a:ext>
            </a:extLst>
          </p:cNvPr>
          <p:cNvSpPr>
            <a:spLocks noChangeArrowheads="1"/>
          </p:cNvSpPr>
          <p:nvPr/>
        </p:nvSpPr>
        <p:spPr bwMode="auto">
          <a:xfrm>
            <a:off x="4545013" y="1554163"/>
            <a:ext cx="1628775"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just">
              <a:lnSpc>
                <a:spcPct val="150000"/>
              </a:lnSpc>
            </a:pPr>
            <a:r>
              <a:rPr lang="zh-CN" altLang="en-US" b="1">
                <a:solidFill>
                  <a:srgbClr val="46C3CD"/>
                </a:solidFill>
                <a:latin typeface="SimSun" panose="02010600030101010101" pitchFamily="2" charset="-122"/>
                <a:cs typeface="Times New Roman" panose="02020603050405020304" pitchFamily="18" charset="0"/>
              </a:rPr>
              <a:t>平台支持</a:t>
            </a:r>
            <a:endParaRPr lang="en-AU" altLang="zh-CN" b="1">
              <a:solidFill>
                <a:srgbClr val="46C3CD"/>
              </a:solidFill>
              <a:latin typeface="SimSun" panose="02010600030101010101" pitchFamily="2" charset="-122"/>
              <a:cs typeface="Times New Roman" panose="02020603050405020304" pitchFamily="18" charset="0"/>
            </a:endParaRPr>
          </a:p>
          <a:p>
            <a:pPr algn="just">
              <a:lnSpc>
                <a:spcPct val="150000"/>
              </a:lnSpc>
              <a:buFont typeface="Wingdings" panose="05000000000000000000" pitchFamily="2" charset="2"/>
              <a:buChar char="Ø"/>
            </a:pPr>
            <a:r>
              <a:rPr lang="en-US" altLang="zh-CN" sz="1200">
                <a:latin typeface="SimSun" panose="02010600030101010101" pitchFamily="2" charset="-122"/>
                <a:cs typeface="Times New Roman" panose="02020603050405020304" pitchFamily="18" charset="0"/>
              </a:rPr>
              <a:t>Windows</a:t>
            </a:r>
            <a:endParaRPr lang="en-AU" altLang="en-US" sz="1200">
              <a:latin typeface="SimSun" panose="02010600030101010101" pitchFamily="2" charset="-122"/>
              <a:ea typeface="SimSun" panose="02010600030101010101" pitchFamily="2" charset="-122"/>
              <a:cs typeface="Times New Roman" panose="02020603050405020304" pitchFamily="18" charset="0"/>
            </a:endParaRPr>
          </a:p>
          <a:p>
            <a:pPr algn="just">
              <a:lnSpc>
                <a:spcPct val="150000"/>
              </a:lnSpc>
              <a:buFont typeface="Wingdings" panose="05000000000000000000" pitchFamily="2" charset="2"/>
              <a:buChar char="Ø"/>
            </a:pPr>
            <a:r>
              <a:rPr lang="en-US" altLang="en-US" sz="1200">
                <a:latin typeface="SimSun" panose="02010600030101010101" pitchFamily="2" charset="-122"/>
                <a:ea typeface="SimSun" panose="02010600030101010101" pitchFamily="2" charset="-122"/>
                <a:cs typeface="Times New Roman" panose="02020603050405020304" pitchFamily="18" charset="0"/>
              </a:rPr>
              <a:t>Mac</a:t>
            </a:r>
            <a:endParaRPr lang="en-AU" altLang="en-US" sz="1200">
              <a:latin typeface="SimSun" panose="02010600030101010101" pitchFamily="2" charset="-122"/>
              <a:ea typeface="SimSun" panose="02010600030101010101" pitchFamily="2" charset="-122"/>
              <a:cs typeface="Times New Roman" panose="02020603050405020304" pitchFamily="18" charset="0"/>
            </a:endParaRPr>
          </a:p>
          <a:p>
            <a:pPr algn="just">
              <a:lnSpc>
                <a:spcPct val="150000"/>
              </a:lnSpc>
              <a:buFont typeface="Wingdings" panose="05000000000000000000" pitchFamily="2" charset="2"/>
              <a:buChar char="Ø"/>
            </a:pPr>
            <a:r>
              <a:rPr lang="en-US" altLang="en-US" sz="1200">
                <a:latin typeface="SimSun" panose="02010600030101010101" pitchFamily="2" charset="-122"/>
                <a:ea typeface="SimSun" panose="02010600030101010101" pitchFamily="2" charset="-122"/>
                <a:cs typeface="Times New Roman" panose="02020603050405020304" pitchFamily="18" charset="0"/>
              </a:rPr>
              <a:t>Linux</a:t>
            </a:r>
            <a:endParaRPr lang="en-AU" altLang="en-US" sz="1200">
              <a:latin typeface="SimSun" panose="02010600030101010101" pitchFamily="2" charset="-122"/>
              <a:ea typeface="SimSun" panose="02010600030101010101" pitchFamily="2" charset="-122"/>
              <a:cs typeface="Times New Roman" panose="02020603050405020304" pitchFamily="18" charset="0"/>
            </a:endParaRPr>
          </a:p>
          <a:p>
            <a:pPr algn="just">
              <a:lnSpc>
                <a:spcPct val="150000"/>
              </a:lnSpc>
              <a:buFont typeface="Wingdings" panose="05000000000000000000" pitchFamily="2" charset="2"/>
              <a:buChar char="Ø"/>
            </a:pPr>
            <a:r>
              <a:rPr lang="en-US" altLang="en-US" sz="1200">
                <a:latin typeface="SimSun" panose="02010600030101010101" pitchFamily="2" charset="-122"/>
                <a:ea typeface="SimSun" panose="02010600030101010101" pitchFamily="2" charset="-122"/>
                <a:cs typeface="Times New Roman" panose="02020603050405020304" pitchFamily="18" charset="0"/>
              </a:rPr>
              <a:t>Android</a:t>
            </a:r>
            <a:endParaRPr lang="en-AU" altLang="en-US" sz="1200">
              <a:latin typeface="SimSun" panose="02010600030101010101" pitchFamily="2" charset="-122"/>
              <a:ea typeface="SimSun" panose="02010600030101010101" pitchFamily="2" charset="-122"/>
              <a:cs typeface="Times New Roman" panose="02020603050405020304" pitchFamily="18" charset="0"/>
            </a:endParaRPr>
          </a:p>
        </p:txBody>
      </p:sp>
      <p:sp>
        <p:nvSpPr>
          <p:cNvPr id="19468" name="Rectangle 12">
            <a:extLst>
              <a:ext uri="{FF2B5EF4-FFF2-40B4-BE49-F238E27FC236}">
                <a16:creationId xmlns:a16="http://schemas.microsoft.com/office/drawing/2014/main" id="{FE53BA02-256B-49A2-B04A-D3BFC7D7204F}"/>
              </a:ext>
            </a:extLst>
          </p:cNvPr>
          <p:cNvSpPr>
            <a:spLocks noChangeArrowheads="1"/>
          </p:cNvSpPr>
          <p:nvPr/>
        </p:nvSpPr>
        <p:spPr bwMode="auto">
          <a:xfrm>
            <a:off x="2451100" y="3068638"/>
            <a:ext cx="10747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just">
              <a:lnSpc>
                <a:spcPct val="150000"/>
              </a:lnSpc>
            </a:pPr>
            <a:r>
              <a:rPr lang="zh-CN" altLang="en-US" b="1">
                <a:solidFill>
                  <a:srgbClr val="46C3CD"/>
                </a:solidFill>
                <a:latin typeface="SimSun" panose="02010600030101010101" pitchFamily="2" charset="-122"/>
                <a:cs typeface="Times New Roman" panose="02020603050405020304" pitchFamily="18" charset="0"/>
              </a:rPr>
              <a:t>漏洞数据库</a:t>
            </a:r>
            <a:endParaRPr lang="en-AU" altLang="zh-CN" b="1">
              <a:solidFill>
                <a:srgbClr val="46C3CD"/>
              </a:solidFill>
              <a:latin typeface="SimSun" panose="02010600030101010101" pitchFamily="2" charset="-122"/>
              <a:cs typeface="Times New Roman" panose="02020603050405020304"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1">
            <a:extLst>
              <a:ext uri="{FF2B5EF4-FFF2-40B4-BE49-F238E27FC236}">
                <a16:creationId xmlns:a16="http://schemas.microsoft.com/office/drawing/2014/main" id="{B474A6DF-3736-4817-94BC-1C836B79EF10}"/>
              </a:ext>
            </a:extLst>
          </p:cNvPr>
          <p:cNvSpPr>
            <a:spLocks noGrp="1"/>
          </p:cNvSpPr>
          <p:nvPr>
            <p:ph type="sldNum" sz="quarter" idx="10"/>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449D0937-2147-47E3-B37E-55D19E831037}" type="slidenum">
              <a:rPr lang="en-US" altLang="en-US" smtClean="0"/>
              <a:pPr/>
              <a:t>11</a:t>
            </a:fld>
            <a:endParaRPr lang="en-US" altLang="en-US"/>
          </a:p>
        </p:txBody>
      </p:sp>
      <p:sp>
        <p:nvSpPr>
          <p:cNvPr id="20483" name="TextBox 2">
            <a:extLst>
              <a:ext uri="{FF2B5EF4-FFF2-40B4-BE49-F238E27FC236}">
                <a16:creationId xmlns:a16="http://schemas.microsoft.com/office/drawing/2014/main" id="{13149A13-1216-4648-954E-E1BBD09ACE4A}"/>
              </a:ext>
            </a:extLst>
          </p:cNvPr>
          <p:cNvSpPr txBox="1">
            <a:spLocks noChangeArrowheads="1"/>
          </p:cNvSpPr>
          <p:nvPr/>
        </p:nvSpPr>
        <p:spPr bwMode="auto">
          <a:xfrm>
            <a:off x="2127250" y="1265238"/>
            <a:ext cx="901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r>
              <a:rPr lang="zh-CN" altLang="en-US"/>
              <a:t>市场分析</a:t>
            </a:r>
            <a:endParaRPr lang="en-AU" altLang="en-US"/>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6" name="Shape 131">
            <a:extLst>
              <a:ext uri="{FF2B5EF4-FFF2-40B4-BE49-F238E27FC236}">
                <a16:creationId xmlns:a16="http://schemas.microsoft.com/office/drawing/2014/main" id="{68910D80-9AC3-47BC-A64E-6AE00BBB0B9C}"/>
              </a:ext>
            </a:extLst>
          </p:cNvPr>
          <p:cNvSpPr txBox="1">
            <a:spLocks noGrp="1" noChangeArrowheads="1"/>
          </p:cNvSpPr>
          <p:nvPr>
            <p:ph type="ctrTitle" idx="4294967295"/>
          </p:nvPr>
        </p:nvSpPr>
        <p:spPr>
          <a:xfrm>
            <a:off x="323850" y="352425"/>
            <a:ext cx="7043738" cy="625475"/>
          </a:xfrm>
        </p:spPr>
        <p:txBody>
          <a:bodyPr/>
          <a:lstStyle/>
          <a:p>
            <a:pPr eaLnBrk="1" hangingPunct="1">
              <a:buClr>
                <a:srgbClr val="FFFFFF"/>
              </a:buClr>
              <a:buFont typeface="Dosis"/>
              <a:buNone/>
            </a:pPr>
            <a:r>
              <a:rPr lang="zh-CN" altLang="en-US" b="1">
                <a:solidFill>
                  <a:srgbClr val="46C3CD"/>
                </a:solidFill>
                <a:latin typeface="Century Gothic" panose="020B0502020202020204" pitchFamily="34" charset="0"/>
                <a:ea typeface="Dosis"/>
                <a:cs typeface="Dosis"/>
                <a:sym typeface="Dosis"/>
              </a:rPr>
              <a:t>项目背景</a:t>
            </a:r>
            <a:br>
              <a:rPr lang="en-SG" altLang="en-US" sz="3200" b="1">
                <a:solidFill>
                  <a:srgbClr val="0C64AF"/>
                </a:solidFill>
                <a:latin typeface="Century Gothic" panose="020B0502020202020204" pitchFamily="34" charset="0"/>
                <a:ea typeface="Dosis"/>
                <a:cs typeface="Dosis"/>
                <a:sym typeface="Dosis"/>
              </a:rPr>
            </a:br>
            <a:r>
              <a:rPr lang="zh-CN" altLang="en-US" sz="3200" b="1">
                <a:solidFill>
                  <a:srgbClr val="0C64AF"/>
                </a:solidFill>
                <a:latin typeface="Century Gothic" panose="020B0502020202020204" pitchFamily="34" charset="0"/>
                <a:ea typeface="Dosis"/>
                <a:cs typeface="Dosis"/>
                <a:sym typeface="Dosis"/>
              </a:rPr>
              <a:t>应用程序安全性的挑战</a:t>
            </a:r>
            <a:endParaRPr lang="en-US" altLang="en-US" sz="1000">
              <a:solidFill>
                <a:schemeClr val="tx1"/>
              </a:solidFill>
              <a:latin typeface="Century Gothic" panose="020B0502020202020204" pitchFamily="34" charset="0"/>
              <a:ea typeface="Dosis"/>
              <a:cs typeface="Dosis"/>
              <a:sym typeface="Dosis"/>
            </a:endParaRPr>
          </a:p>
        </p:txBody>
      </p:sp>
      <p:sp>
        <p:nvSpPr>
          <p:cNvPr id="21" name="Flowchart: Process 20">
            <a:extLst>
              <a:ext uri="{FF2B5EF4-FFF2-40B4-BE49-F238E27FC236}">
                <a16:creationId xmlns:a16="http://schemas.microsoft.com/office/drawing/2014/main" id="{D95ED842-8FB5-49F2-8391-71527FA8C6C1}"/>
              </a:ext>
            </a:extLst>
          </p:cNvPr>
          <p:cNvSpPr/>
          <p:nvPr/>
        </p:nvSpPr>
        <p:spPr>
          <a:xfrm>
            <a:off x="7312025" y="0"/>
            <a:ext cx="1831975" cy="5143500"/>
          </a:xfrm>
          <a:prstGeom prst="flowChartProcess">
            <a:avLst/>
          </a:prstGeom>
          <a:gradFill flip="none" rotWithShape="1">
            <a:gsLst>
              <a:gs pos="0">
                <a:srgbClr val="0C64AF"/>
              </a:gs>
              <a:gs pos="100000">
                <a:srgbClr val="46C3C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SG" altLang="en-US">
              <a:solidFill>
                <a:srgbClr val="FFFFFF"/>
              </a:solidFill>
            </a:endParaRPr>
          </a:p>
        </p:txBody>
      </p:sp>
      <p:pic>
        <p:nvPicPr>
          <p:cNvPr id="6" name="Picture 5">
            <a:extLst>
              <a:ext uri="{FF2B5EF4-FFF2-40B4-BE49-F238E27FC236}">
                <a16:creationId xmlns:a16="http://schemas.microsoft.com/office/drawing/2014/main" id="{008F27C6-2118-4F66-A1B1-2622B64439E7}"/>
              </a:ext>
            </a:extLst>
          </p:cNvPr>
          <p:cNvPicPr>
            <a:picLocks noChangeAspect="1"/>
          </p:cNvPicPr>
          <p:nvPr/>
        </p:nvPicPr>
        <p:blipFill rotWithShape="1">
          <a:blip r:embed="rId3"/>
          <a:srcRect r="16391"/>
          <a:stretch/>
        </p:blipFill>
        <p:spPr>
          <a:xfrm>
            <a:off x="7027863" y="1162050"/>
            <a:ext cx="1924050" cy="2446338"/>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B62F0654-05AE-4427-ACA6-8F62355C0342}"/>
              </a:ext>
            </a:extLst>
          </p:cNvPr>
          <p:cNvPicPr>
            <a:picLocks noChangeAspect="1"/>
          </p:cNvPicPr>
          <p:nvPr/>
        </p:nvPicPr>
        <p:blipFill rotWithShape="1">
          <a:blip r:embed="rId4"/>
          <a:srcRect r="12258"/>
          <a:stretch/>
        </p:blipFill>
        <p:spPr>
          <a:xfrm>
            <a:off x="6688138" y="1638300"/>
            <a:ext cx="1893887" cy="2446338"/>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41664C51-21B3-47D9-B803-48272E7A1FF9}"/>
              </a:ext>
            </a:extLst>
          </p:cNvPr>
          <p:cNvPicPr>
            <a:picLocks noChangeAspect="1"/>
          </p:cNvPicPr>
          <p:nvPr/>
        </p:nvPicPr>
        <p:blipFill>
          <a:blip r:embed="rId5"/>
          <a:stretch>
            <a:fillRect/>
          </a:stretch>
        </p:blipFill>
        <p:spPr>
          <a:xfrm>
            <a:off x="6254750" y="2166938"/>
            <a:ext cx="1831975" cy="2446337"/>
          </a:xfrm>
          <a:prstGeom prst="rect">
            <a:avLst/>
          </a:prstGeom>
          <a:ln>
            <a:noFill/>
          </a:ln>
          <a:effectLst>
            <a:outerShdw blurRad="190500" algn="tl" rotWithShape="0">
              <a:srgbClr val="000000">
                <a:alpha val="70000"/>
              </a:srgbClr>
            </a:outerShdw>
          </a:effectLst>
        </p:spPr>
      </p:pic>
      <p:sp>
        <p:nvSpPr>
          <p:cNvPr id="11" name="TextBox 10">
            <a:extLst>
              <a:ext uri="{FF2B5EF4-FFF2-40B4-BE49-F238E27FC236}">
                <a16:creationId xmlns:a16="http://schemas.microsoft.com/office/drawing/2014/main" id="{BCE2C327-B9C9-4D3E-A9B3-4523EBD64C68}"/>
              </a:ext>
            </a:extLst>
          </p:cNvPr>
          <p:cNvSpPr txBox="1">
            <a:spLocks noChangeArrowheads="1"/>
          </p:cNvSpPr>
          <p:nvPr/>
        </p:nvSpPr>
        <p:spPr bwMode="auto">
          <a:xfrm>
            <a:off x="355600" y="1060450"/>
            <a:ext cx="6021388"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613">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defTabSz="1217613">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defTabSz="1217613">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defTabSz="1217613">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defTabSz="1217613">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1217613"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1217613"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1217613"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1217613"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SG" altLang="en-US" sz="1600" dirty="0">
                <a:solidFill>
                  <a:schemeClr val="bg1"/>
                </a:solidFill>
                <a:latin typeface="Century Gothic" panose="020B0502020202020204" pitchFamily="34" charset="0"/>
              </a:rPr>
              <a:t>In 2019, </a:t>
            </a:r>
            <a:r>
              <a:rPr lang="zh-CN" altLang="en-US" sz="1600" dirty="0">
                <a:solidFill>
                  <a:schemeClr val="bg1"/>
                </a:solidFill>
                <a:latin typeface="Century Gothic" panose="020B0502020202020204" pitchFamily="34" charset="0"/>
              </a:rPr>
              <a:t>据</a:t>
            </a:r>
            <a:r>
              <a:rPr lang="en-SG" altLang="en-US" sz="1600" dirty="0">
                <a:solidFill>
                  <a:schemeClr val="bg1"/>
                </a:solidFill>
                <a:latin typeface="Century Gothic" panose="020B0502020202020204" pitchFamily="34" charset="0"/>
              </a:rPr>
              <a:t>ST </a:t>
            </a:r>
            <a:r>
              <a:rPr lang="zh-CN" altLang="en-US" sz="1600" dirty="0">
                <a:solidFill>
                  <a:schemeClr val="bg1"/>
                </a:solidFill>
                <a:latin typeface="Century Gothic" panose="020B0502020202020204" pitchFamily="34" charset="0"/>
              </a:rPr>
              <a:t>报道，网络安全事件是当今对企业业务连续性的</a:t>
            </a:r>
            <a:r>
              <a:rPr lang="zh-CN" altLang="en-US" sz="1600" b="1" dirty="0">
                <a:solidFill>
                  <a:srgbClr val="46C3CD"/>
                </a:solidFill>
                <a:latin typeface="Century Gothic" panose="020B0502020202020204" pitchFamily="34" charset="0"/>
              </a:rPr>
              <a:t>最大威胁</a:t>
            </a:r>
            <a:endParaRPr lang="en-SG" altLang="en-US" sz="1600" dirty="0">
              <a:solidFill>
                <a:schemeClr val="bg1"/>
              </a:solidFill>
              <a:latin typeface="Century Gothic" panose="020B0502020202020204" pitchFamily="34" charset="0"/>
            </a:endParaRPr>
          </a:p>
          <a:p>
            <a:pPr eaLnBrk="1" hangingPunct="1"/>
            <a:endParaRPr lang="en-SG" altLang="en-US" sz="1600" dirty="0">
              <a:latin typeface="Century Gothic" panose="020B0502020202020204" pitchFamily="34" charset="0"/>
            </a:endParaRPr>
          </a:p>
          <a:p>
            <a:pPr eaLnBrk="1" hangingPunct="1"/>
            <a:r>
              <a:rPr lang="en-SG" altLang="en-US" sz="1600" dirty="0">
                <a:latin typeface="Century Gothic" panose="020B0502020202020204" pitchFamily="34" charset="0"/>
              </a:rPr>
              <a:t>In 2018, </a:t>
            </a:r>
            <a:r>
              <a:rPr lang="zh-CN" altLang="en-US" sz="1600" b="1" dirty="0">
                <a:solidFill>
                  <a:srgbClr val="46C3CD"/>
                </a:solidFill>
                <a:latin typeface="Century Gothic" panose="020B0502020202020204" pitchFamily="34" charset="0"/>
              </a:rPr>
              <a:t>谷歌</a:t>
            </a:r>
            <a:r>
              <a:rPr lang="zh-CN" altLang="en-US" sz="1600" dirty="0">
                <a:latin typeface="Century Gothic" panose="020B0502020202020204" pitchFamily="34" charset="0"/>
              </a:rPr>
              <a:t>，</a:t>
            </a:r>
            <a:r>
              <a:rPr lang="en-US" altLang="zh-CN" sz="1600" b="1" dirty="0">
                <a:solidFill>
                  <a:srgbClr val="46C3CD"/>
                </a:solidFill>
                <a:latin typeface="Century Gothic" panose="020B0502020202020204" pitchFamily="34" charset="0"/>
              </a:rPr>
              <a:t>Facebook</a:t>
            </a:r>
            <a:r>
              <a:rPr lang="zh-CN" altLang="en-US" sz="1600" dirty="0">
                <a:latin typeface="Century Gothic" panose="020B0502020202020204" pitchFamily="34" charset="0"/>
              </a:rPr>
              <a:t>和</a:t>
            </a:r>
            <a:r>
              <a:rPr lang="zh-CN" altLang="en-US" sz="1600" b="1" dirty="0">
                <a:solidFill>
                  <a:srgbClr val="46C3CD"/>
                </a:solidFill>
                <a:latin typeface="Century Gothic" panose="020B0502020202020204" pitchFamily="34" charset="0"/>
              </a:rPr>
              <a:t>亚马逊</a:t>
            </a:r>
            <a:r>
              <a:rPr lang="zh-CN" altLang="en-US" sz="1600" dirty="0">
                <a:latin typeface="Century Gothic" panose="020B0502020202020204" pitchFamily="34" charset="0"/>
              </a:rPr>
              <a:t>等科技巨头也相继披露了至少</a:t>
            </a:r>
            <a:r>
              <a:rPr lang="en-US" altLang="zh-CN" sz="1600" dirty="0">
                <a:latin typeface="Century Gothic" panose="020B0502020202020204" pitchFamily="34" charset="0"/>
              </a:rPr>
              <a:t>1</a:t>
            </a:r>
            <a:r>
              <a:rPr lang="zh-CN" altLang="en-US" sz="1600" dirty="0">
                <a:latin typeface="Century Gothic" panose="020B0502020202020204" pitchFamily="34" charset="0"/>
              </a:rPr>
              <a:t>起造成严重损失的网络安全事故</a:t>
            </a:r>
            <a:endParaRPr lang="en-AU" altLang="zh-CN" sz="1600" dirty="0">
              <a:latin typeface="Century Gothic" panose="020B0502020202020204" pitchFamily="34" charset="0"/>
            </a:endParaRPr>
          </a:p>
          <a:p>
            <a:pPr eaLnBrk="1" hangingPunct="1"/>
            <a:endParaRPr lang="en-SG" altLang="en-US" sz="1600" dirty="0">
              <a:latin typeface="Century Gothic" panose="020B0502020202020204" pitchFamily="34" charset="0"/>
            </a:endParaRPr>
          </a:p>
          <a:p>
            <a:pPr eaLnBrk="1" hangingPunct="1"/>
            <a:r>
              <a:rPr lang="zh-CN" altLang="en-US" sz="1600" dirty="0">
                <a:latin typeface="Century Gothic" panose="020B0502020202020204" pitchFamily="34" charset="0"/>
              </a:rPr>
              <a:t>一些通过开源漏洞在应用程序中制造灾难性威胁的安全事件如：</a:t>
            </a:r>
            <a:r>
              <a:rPr lang="en-US" altLang="zh-CN" sz="1600" b="1" dirty="0" err="1">
                <a:solidFill>
                  <a:srgbClr val="46C3CD"/>
                </a:solidFill>
                <a:latin typeface="Century Gothic" panose="020B0502020202020204" pitchFamily="34" charset="0"/>
              </a:rPr>
              <a:t>Heardbleed</a:t>
            </a:r>
            <a:r>
              <a:rPr lang="en-US" altLang="zh-CN" sz="1600" b="1" dirty="0">
                <a:solidFill>
                  <a:srgbClr val="46C3CD"/>
                </a:solidFill>
                <a:latin typeface="Century Gothic" panose="020B0502020202020204" pitchFamily="34" charset="0"/>
              </a:rPr>
              <a:t> </a:t>
            </a:r>
            <a:r>
              <a:rPr lang="zh-CN" altLang="en-US" sz="1600" b="1" dirty="0">
                <a:solidFill>
                  <a:srgbClr val="46C3CD"/>
                </a:solidFill>
                <a:latin typeface="Century Gothic" panose="020B0502020202020204" pitchFamily="34" charset="0"/>
              </a:rPr>
              <a:t>（</a:t>
            </a:r>
            <a:r>
              <a:rPr lang="en-US" altLang="zh-CN" sz="1600" b="1" dirty="0">
                <a:solidFill>
                  <a:srgbClr val="46C3CD"/>
                </a:solidFill>
                <a:latin typeface="Century Gothic" panose="020B0502020202020204" pitchFamily="34" charset="0"/>
              </a:rPr>
              <a:t>5</a:t>
            </a:r>
            <a:r>
              <a:rPr lang="zh-CN" altLang="en-US" sz="1600" b="1" dirty="0">
                <a:solidFill>
                  <a:srgbClr val="46C3CD"/>
                </a:solidFill>
                <a:latin typeface="Century Gothic" panose="020B0502020202020204" pitchFamily="34" charset="0"/>
              </a:rPr>
              <a:t>亿美元），</a:t>
            </a:r>
            <a:r>
              <a:rPr lang="en-US" altLang="zh-CN" sz="1600" b="1" dirty="0">
                <a:solidFill>
                  <a:srgbClr val="46C3CD"/>
                </a:solidFill>
                <a:latin typeface="Century Gothic" panose="020B0502020202020204" pitchFamily="34" charset="0"/>
              </a:rPr>
              <a:t>Panama Papers </a:t>
            </a:r>
            <a:r>
              <a:rPr lang="zh-CN" altLang="en-US" sz="1600" dirty="0">
                <a:latin typeface="Century Gothic" panose="020B0502020202020204" pitchFamily="34" charset="0"/>
              </a:rPr>
              <a:t>和 </a:t>
            </a:r>
            <a:r>
              <a:rPr lang="en-US" altLang="zh-CN" sz="1600" b="1" dirty="0">
                <a:solidFill>
                  <a:srgbClr val="46C3CD"/>
                </a:solidFill>
                <a:latin typeface="Century Gothic" panose="020B0502020202020204" pitchFamily="34" charset="0"/>
              </a:rPr>
              <a:t>Equifax</a:t>
            </a:r>
            <a:r>
              <a:rPr lang="zh-CN" altLang="en-US" sz="1600" b="1" dirty="0">
                <a:solidFill>
                  <a:srgbClr val="46C3CD"/>
                </a:solidFill>
                <a:latin typeface="Century Gothic" panose="020B0502020202020204" pitchFamily="34" charset="0"/>
              </a:rPr>
              <a:t>（</a:t>
            </a:r>
            <a:r>
              <a:rPr lang="en-US" altLang="zh-CN" sz="1600" b="1" dirty="0">
                <a:solidFill>
                  <a:srgbClr val="46C3CD"/>
                </a:solidFill>
                <a:latin typeface="Century Gothic" panose="020B0502020202020204" pitchFamily="34" charset="0"/>
              </a:rPr>
              <a:t>4.39</a:t>
            </a:r>
            <a:r>
              <a:rPr lang="zh-CN" altLang="en-US" sz="1600" b="1" dirty="0">
                <a:solidFill>
                  <a:srgbClr val="46C3CD"/>
                </a:solidFill>
                <a:latin typeface="Century Gothic" panose="020B0502020202020204" pitchFamily="34" charset="0"/>
              </a:rPr>
              <a:t>亿美元）</a:t>
            </a:r>
            <a:r>
              <a:rPr lang="zh-CN" altLang="en-US" sz="1600" dirty="0">
                <a:latin typeface="Century Gothic" panose="020B0502020202020204" pitchFamily="34" charset="0"/>
              </a:rPr>
              <a:t>等事件 </a:t>
            </a:r>
            <a:r>
              <a:rPr lang="en-US" altLang="zh-CN" sz="1600" dirty="0">
                <a:latin typeface="Century Gothic" panose="020B0502020202020204" pitchFamily="34" charset="0"/>
              </a:rPr>
              <a:t>– </a:t>
            </a:r>
            <a:r>
              <a:rPr lang="zh-CN" altLang="en-US" sz="1600" dirty="0">
                <a:latin typeface="Century Gothic" panose="020B0502020202020204" pitchFamily="34" charset="0"/>
              </a:rPr>
              <a:t>利用应用程序级别的</a:t>
            </a:r>
            <a:r>
              <a:rPr lang="zh-CN" altLang="en-US" sz="1600" b="1" dirty="0">
                <a:solidFill>
                  <a:srgbClr val="46C3CD"/>
                </a:solidFill>
                <a:latin typeface="Century Gothic" panose="020B0502020202020204" pitchFamily="34" charset="0"/>
              </a:rPr>
              <a:t>开源代码漏洞</a:t>
            </a:r>
            <a:endParaRPr lang="en-SG" altLang="en-US" sz="1600" b="1" dirty="0">
              <a:solidFill>
                <a:srgbClr val="46C3CD"/>
              </a:solidFill>
              <a:latin typeface="Century Gothic" panose="020B0502020202020204" pitchFamily="34" charset="0"/>
            </a:endParaRPr>
          </a:p>
          <a:p>
            <a:pPr eaLnBrk="1" hangingPunct="1">
              <a:buFont typeface="Arial" panose="020B0604020202020204" pitchFamily="34" charset="0"/>
              <a:buChar char="•"/>
            </a:pPr>
            <a:endParaRPr lang="en-SG" altLang="en-US" sz="1600" dirty="0">
              <a:latin typeface="Century Gothic" panose="020B0502020202020204" pitchFamily="34" charset="0"/>
            </a:endParaRPr>
          </a:p>
          <a:p>
            <a:pPr eaLnBrk="1" hangingPunct="1"/>
            <a:r>
              <a:rPr lang="zh-CN" altLang="en-US" sz="1600" dirty="0">
                <a:latin typeface="Century Gothic" panose="020B0502020202020204" pitchFamily="34" charset="0"/>
              </a:rPr>
              <a:t>目前已经查明</a:t>
            </a:r>
            <a:r>
              <a:rPr lang="zh-CN" altLang="en-US" sz="1600" b="1" dirty="0">
                <a:solidFill>
                  <a:srgbClr val="46C3CD"/>
                </a:solidFill>
                <a:latin typeface="Century Gothic" panose="020B0502020202020204" pitchFamily="34" charset="0"/>
              </a:rPr>
              <a:t>超过</a:t>
            </a:r>
            <a:r>
              <a:rPr lang="en-AU" altLang="zh-CN" sz="1600" b="1" dirty="0">
                <a:solidFill>
                  <a:srgbClr val="46C3CD"/>
                </a:solidFill>
                <a:latin typeface="Century Gothic" panose="020B0502020202020204" pitchFamily="34" charset="0"/>
              </a:rPr>
              <a:t>10</a:t>
            </a:r>
            <a:r>
              <a:rPr lang="zh-CN" altLang="en-US" sz="1600" b="1" dirty="0">
                <a:solidFill>
                  <a:srgbClr val="46C3CD"/>
                </a:solidFill>
                <a:latin typeface="Century Gothic" panose="020B0502020202020204" pitchFamily="34" charset="0"/>
              </a:rPr>
              <a:t>万个漏洞</a:t>
            </a:r>
            <a:r>
              <a:rPr lang="zh-CN" altLang="en-US" sz="1600" dirty="0">
                <a:latin typeface="Century Gothic" panose="020B0502020202020204" pitchFamily="34" charset="0"/>
              </a:rPr>
              <a:t>，并且仅</a:t>
            </a:r>
            <a:r>
              <a:rPr lang="en-AU" altLang="zh-CN" sz="1600" dirty="0">
                <a:latin typeface="Century Gothic" panose="020B0502020202020204" pitchFamily="34" charset="0"/>
              </a:rPr>
              <a:t>2018</a:t>
            </a:r>
            <a:r>
              <a:rPr lang="zh-CN" altLang="en-US" sz="1600" dirty="0">
                <a:latin typeface="Century Gothic" panose="020B0502020202020204" pitchFamily="34" charset="0"/>
              </a:rPr>
              <a:t>年就查出</a:t>
            </a:r>
            <a:r>
              <a:rPr lang="en-SG" altLang="en-US" sz="1600" b="1" dirty="0">
                <a:solidFill>
                  <a:srgbClr val="46C3CD"/>
                </a:solidFill>
                <a:latin typeface="Century Gothic" panose="020B0502020202020204" pitchFamily="34" charset="0"/>
              </a:rPr>
              <a:t>16,555</a:t>
            </a:r>
            <a:r>
              <a:rPr lang="en-SG" altLang="en-US" sz="1600" dirty="0">
                <a:latin typeface="Century Gothic" panose="020B0502020202020204" pitchFamily="34" charset="0"/>
              </a:rPr>
              <a:t> </a:t>
            </a:r>
            <a:r>
              <a:rPr lang="zh-CN" altLang="en-US" sz="1600" dirty="0">
                <a:latin typeface="Century Gothic" panose="020B0502020202020204" pitchFamily="34" charset="0"/>
              </a:rPr>
              <a:t>个新的漏洞 </a:t>
            </a:r>
            <a:r>
              <a:rPr lang="en-US" altLang="zh-CN" sz="1600" dirty="0">
                <a:latin typeface="Century Gothic" panose="020B0502020202020204" pitchFamily="34" charset="0"/>
              </a:rPr>
              <a:t>– </a:t>
            </a:r>
            <a:r>
              <a:rPr lang="zh-CN" altLang="en-US" sz="1600" dirty="0">
                <a:latin typeface="Century Gothic" panose="020B0502020202020204" pitchFamily="34" charset="0"/>
              </a:rPr>
              <a:t>应用程序安全性将继续是一项艰巨的挑战</a:t>
            </a:r>
            <a:endParaRPr lang="en-SG" altLang="en-US" sz="1600" dirty="0">
              <a:latin typeface="Century Gothic" panose="020B0502020202020204" pitchFamily="34" charset="0"/>
            </a:endParaRPr>
          </a:p>
        </p:txBody>
      </p:sp>
      <p:sp>
        <p:nvSpPr>
          <p:cNvPr id="21512" name="Rectangle 9">
            <a:extLst>
              <a:ext uri="{FF2B5EF4-FFF2-40B4-BE49-F238E27FC236}">
                <a16:creationId xmlns:a16="http://schemas.microsoft.com/office/drawing/2014/main" id="{4C6C105F-EAA0-417C-B653-6D41577EB4DF}"/>
              </a:ext>
            </a:extLst>
          </p:cNvPr>
          <p:cNvSpPr>
            <a:spLocks noChangeArrowheads="1"/>
          </p:cNvSpPr>
          <p:nvPr/>
        </p:nvSpPr>
        <p:spPr bwMode="auto">
          <a:xfrm>
            <a:off x="0" y="4927600"/>
            <a:ext cx="28860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SG" altLang="en-US" sz="800">
                <a:solidFill>
                  <a:schemeClr val="bg1"/>
                </a:solidFill>
                <a:latin typeface="Century Gothic" panose="020B0502020202020204" pitchFamily="34" charset="0"/>
              </a:rPr>
              <a:t>Company Confidential. Strictly for Internal Circulation.</a:t>
            </a:r>
          </a:p>
        </p:txBody>
      </p:sp>
      <p:pic>
        <p:nvPicPr>
          <p:cNvPr id="21513" name="Picture 11">
            <a:extLst>
              <a:ext uri="{FF2B5EF4-FFF2-40B4-BE49-F238E27FC236}">
                <a16:creationId xmlns:a16="http://schemas.microsoft.com/office/drawing/2014/main" id="{513D1AB8-4127-4788-BA22-A8526442D6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80450" y="31750"/>
            <a:ext cx="42386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Flowchart: Process 5">
            <a:extLst>
              <a:ext uri="{FF2B5EF4-FFF2-40B4-BE49-F238E27FC236}">
                <a16:creationId xmlns:a16="http://schemas.microsoft.com/office/drawing/2014/main" id="{09EA4181-4BF5-4B25-9866-C04F8477AB14}"/>
              </a:ext>
            </a:extLst>
          </p:cNvPr>
          <p:cNvSpPr/>
          <p:nvPr/>
        </p:nvSpPr>
        <p:spPr>
          <a:xfrm>
            <a:off x="4572000" y="0"/>
            <a:ext cx="4572000" cy="5143500"/>
          </a:xfrm>
          <a:prstGeom prst="flowChartProcess">
            <a:avLst/>
          </a:prstGeom>
          <a:solidFill>
            <a:srgbClr val="46C3C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SG" altLang="en-US">
              <a:solidFill>
                <a:srgbClr val="FFFFFF"/>
              </a:solidFill>
            </a:endParaRPr>
          </a:p>
        </p:txBody>
      </p:sp>
      <p:sp>
        <p:nvSpPr>
          <p:cNvPr id="23555" name="Shape 131">
            <a:extLst>
              <a:ext uri="{FF2B5EF4-FFF2-40B4-BE49-F238E27FC236}">
                <a16:creationId xmlns:a16="http://schemas.microsoft.com/office/drawing/2014/main" id="{3538BF60-2D95-4B50-84C8-9D586DE412C7}"/>
              </a:ext>
            </a:extLst>
          </p:cNvPr>
          <p:cNvSpPr txBox="1">
            <a:spLocks noGrp="1" noChangeArrowheads="1"/>
          </p:cNvSpPr>
          <p:nvPr>
            <p:ph type="ctrTitle" idx="4294967295"/>
          </p:nvPr>
        </p:nvSpPr>
        <p:spPr>
          <a:xfrm>
            <a:off x="0" y="301625"/>
            <a:ext cx="9144000" cy="625475"/>
          </a:xfrm>
        </p:spPr>
        <p:txBody>
          <a:bodyPr/>
          <a:lstStyle/>
          <a:p>
            <a:pPr algn="ctr" eaLnBrk="1" hangingPunct="1">
              <a:buClr>
                <a:srgbClr val="FFFFFF"/>
              </a:buClr>
              <a:buFont typeface="Dosis"/>
              <a:buNone/>
            </a:pPr>
            <a:r>
              <a:rPr lang="zh-CN" altLang="en-US" b="1" dirty="0">
                <a:solidFill>
                  <a:schemeClr val="bg1"/>
                </a:solidFill>
                <a:latin typeface="Century Gothic" panose="020B0502020202020204" pitchFamily="34" charset="0"/>
                <a:ea typeface="Dosis"/>
                <a:cs typeface="Dosis"/>
                <a:sym typeface="Dosis"/>
              </a:rPr>
              <a:t>业务机会</a:t>
            </a:r>
            <a:br>
              <a:rPr lang="en-SG" altLang="en-US" sz="3200" b="1" dirty="0">
                <a:solidFill>
                  <a:srgbClr val="0C64AF"/>
                </a:solidFill>
                <a:latin typeface="Century Gothic" panose="020B0502020202020204" pitchFamily="34" charset="0"/>
                <a:ea typeface="Dosis"/>
                <a:cs typeface="Dosis"/>
                <a:sym typeface="Dosis"/>
              </a:rPr>
            </a:br>
            <a:r>
              <a:rPr lang="zh-CN" altLang="en-US" sz="3200" b="1" dirty="0">
                <a:solidFill>
                  <a:srgbClr val="0C64AF"/>
                </a:solidFill>
                <a:latin typeface="Century Gothic" panose="020B0502020202020204" pitchFamily="34" charset="0"/>
                <a:ea typeface="Dosis"/>
                <a:cs typeface="Dosis"/>
                <a:sym typeface="Dosis"/>
              </a:rPr>
              <a:t>开源</a:t>
            </a:r>
            <a:r>
              <a:rPr lang="en-US" altLang="zh-CN" sz="3200" b="1" dirty="0">
                <a:solidFill>
                  <a:srgbClr val="0C64AF"/>
                </a:solidFill>
                <a:latin typeface="Century Gothic" panose="020B0502020202020204" pitchFamily="34" charset="0"/>
                <a:ea typeface="Dosis"/>
                <a:cs typeface="Dosis"/>
                <a:sym typeface="Dosis"/>
              </a:rPr>
              <a:t>-</a:t>
            </a:r>
            <a:r>
              <a:rPr lang="zh-CN" altLang="en-US" sz="3200" b="1" dirty="0">
                <a:solidFill>
                  <a:srgbClr val="0C64AF"/>
                </a:solidFill>
                <a:latin typeface="Century Gothic" panose="020B0502020202020204" pitchFamily="34" charset="0"/>
                <a:ea typeface="Dosis"/>
                <a:cs typeface="Dosis"/>
                <a:sym typeface="Dosis"/>
              </a:rPr>
              <a:t>雨后春笋般的增长</a:t>
            </a:r>
            <a:endParaRPr lang="en-US" altLang="en-US" sz="1000" dirty="0">
              <a:solidFill>
                <a:schemeClr val="tx1"/>
              </a:solidFill>
              <a:latin typeface="Century Gothic" panose="020B0502020202020204" pitchFamily="34" charset="0"/>
              <a:ea typeface="Dosis"/>
              <a:cs typeface="Dosis"/>
              <a:sym typeface="Dosis"/>
            </a:endParaRPr>
          </a:p>
        </p:txBody>
      </p:sp>
      <p:sp>
        <p:nvSpPr>
          <p:cNvPr id="12" name="TextBox 11">
            <a:extLst>
              <a:ext uri="{FF2B5EF4-FFF2-40B4-BE49-F238E27FC236}">
                <a16:creationId xmlns:a16="http://schemas.microsoft.com/office/drawing/2014/main" id="{641327AD-2464-4785-BCDC-15E0D33AB183}"/>
              </a:ext>
            </a:extLst>
          </p:cNvPr>
          <p:cNvSpPr txBox="1">
            <a:spLocks noChangeArrowheads="1"/>
          </p:cNvSpPr>
          <p:nvPr/>
        </p:nvSpPr>
        <p:spPr bwMode="auto">
          <a:xfrm>
            <a:off x="4886325" y="2127250"/>
            <a:ext cx="3965575" cy="233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Font typeface="Arial" panose="020B0604020202020204" pitchFamily="34" charset="0"/>
              <a:buChar char="•"/>
            </a:pPr>
            <a:endParaRPr lang="en-SG" altLang="zh-CN" dirty="0">
              <a:solidFill>
                <a:schemeClr val="bg1"/>
              </a:solidFill>
              <a:latin typeface="Century Gothic" panose="020B0502020202020204" pitchFamily="34" charset="0"/>
            </a:endParaRPr>
          </a:p>
          <a:p>
            <a:pPr eaLnBrk="1" hangingPunct="1">
              <a:buFont typeface="Arial" panose="020B0604020202020204" pitchFamily="34" charset="0"/>
              <a:buChar char="•"/>
            </a:pPr>
            <a:r>
              <a:rPr lang="zh-CN" altLang="en-US" dirty="0">
                <a:solidFill>
                  <a:schemeClr val="bg1"/>
                </a:solidFill>
                <a:latin typeface="Century Gothic" panose="020B0502020202020204" pitchFamily="34" charset="0"/>
              </a:rPr>
              <a:t>在这样市场拥有巨大增长趋势的前提下，微软以</a:t>
            </a:r>
            <a:r>
              <a:rPr lang="en-US" altLang="zh-CN" b="1" dirty="0">
                <a:solidFill>
                  <a:schemeClr val="tx1"/>
                </a:solidFill>
                <a:latin typeface="Century Gothic" panose="020B0502020202020204" pitchFamily="34" charset="0"/>
              </a:rPr>
              <a:t>70</a:t>
            </a:r>
            <a:r>
              <a:rPr lang="zh-CN" altLang="en-US" b="1" dirty="0">
                <a:solidFill>
                  <a:schemeClr val="tx1"/>
                </a:solidFill>
                <a:latin typeface="Century Gothic" panose="020B0502020202020204" pitchFamily="34" charset="0"/>
              </a:rPr>
              <a:t>亿</a:t>
            </a:r>
            <a:r>
              <a:rPr lang="zh-CN" altLang="en-US" dirty="0">
                <a:solidFill>
                  <a:schemeClr val="bg1"/>
                </a:solidFill>
                <a:latin typeface="Century Gothic" panose="020B0502020202020204" pitchFamily="34" charset="0"/>
              </a:rPr>
              <a:t>美金收购</a:t>
            </a:r>
            <a:r>
              <a:rPr lang="en-SG" altLang="zh-CN" dirty="0">
                <a:solidFill>
                  <a:schemeClr val="bg1"/>
                </a:solidFill>
                <a:latin typeface="Century Gothic" panose="020B0502020202020204" pitchFamily="34" charset="0"/>
              </a:rPr>
              <a:t>GitHub, IBM</a:t>
            </a:r>
            <a:r>
              <a:rPr lang="zh-CN" altLang="en-US" dirty="0">
                <a:solidFill>
                  <a:schemeClr val="bg1"/>
                </a:solidFill>
                <a:latin typeface="Century Gothic" panose="020B0502020202020204" pitchFamily="34" charset="0"/>
              </a:rPr>
              <a:t>以</a:t>
            </a:r>
            <a:r>
              <a:rPr lang="en-US" altLang="zh-CN" b="1" dirty="0">
                <a:solidFill>
                  <a:schemeClr val="tx1"/>
                </a:solidFill>
                <a:latin typeface="Century Gothic" panose="020B0502020202020204" pitchFamily="34" charset="0"/>
              </a:rPr>
              <a:t>340</a:t>
            </a:r>
            <a:r>
              <a:rPr lang="zh-CN" altLang="en-US" b="1" dirty="0">
                <a:solidFill>
                  <a:schemeClr val="tx1"/>
                </a:solidFill>
                <a:latin typeface="Century Gothic" panose="020B0502020202020204" pitchFamily="34" charset="0"/>
              </a:rPr>
              <a:t>亿</a:t>
            </a:r>
            <a:r>
              <a:rPr lang="zh-CN" altLang="en-US" dirty="0">
                <a:solidFill>
                  <a:schemeClr val="bg1"/>
                </a:solidFill>
                <a:latin typeface="Century Gothic" panose="020B0502020202020204" pitchFamily="34" charset="0"/>
              </a:rPr>
              <a:t>美金收购</a:t>
            </a:r>
            <a:r>
              <a:rPr lang="en-SG" altLang="zh-CN" dirty="0" err="1">
                <a:solidFill>
                  <a:schemeClr val="bg1"/>
                </a:solidFill>
                <a:latin typeface="Century Gothic" panose="020B0502020202020204" pitchFamily="34" charset="0"/>
              </a:rPr>
              <a:t>Redhat</a:t>
            </a:r>
            <a:r>
              <a:rPr lang="zh-CN" altLang="en-US" dirty="0">
                <a:solidFill>
                  <a:schemeClr val="bg1"/>
                </a:solidFill>
                <a:latin typeface="Century Gothic" panose="020B0502020202020204" pitchFamily="34" charset="0"/>
              </a:rPr>
              <a:t>。</a:t>
            </a:r>
            <a:endParaRPr lang="en-SG" altLang="zh-CN" dirty="0">
              <a:solidFill>
                <a:schemeClr val="bg1"/>
              </a:solidFill>
              <a:latin typeface="Century Gothic" panose="020B0502020202020204" pitchFamily="34" charset="0"/>
            </a:endParaRPr>
          </a:p>
          <a:p>
            <a:pPr marL="0" indent="0" eaLnBrk="1" hangingPunct="1"/>
            <a:endParaRPr lang="en-SG" altLang="en-US" dirty="0">
              <a:solidFill>
                <a:schemeClr val="bg1"/>
              </a:solidFill>
              <a:latin typeface="Century Gothic" panose="020B0502020202020204" pitchFamily="34" charset="0"/>
            </a:endParaRPr>
          </a:p>
          <a:p>
            <a:pPr eaLnBrk="1" hangingPunct="1">
              <a:buFont typeface="Arial" panose="020B0604020202020204" pitchFamily="34" charset="0"/>
              <a:buChar char="•"/>
            </a:pPr>
            <a:r>
              <a:rPr lang="zh-CN" altLang="en-US" dirty="0">
                <a:solidFill>
                  <a:schemeClr val="bg1"/>
                </a:solidFill>
                <a:latin typeface="Century Gothic" panose="020B0502020202020204" pitchFamily="34" charset="0"/>
              </a:rPr>
              <a:t>在产业项目中使用开源库平均的数量为 </a:t>
            </a:r>
            <a:r>
              <a:rPr lang="en-US" altLang="zh-CN" b="1" dirty="0">
                <a:solidFill>
                  <a:schemeClr val="tx1"/>
                </a:solidFill>
                <a:latin typeface="Century Gothic" panose="020B0502020202020204" pitchFamily="34" charset="0"/>
              </a:rPr>
              <a:t>267</a:t>
            </a:r>
            <a:r>
              <a:rPr lang="zh-CN" altLang="en-US" dirty="0">
                <a:solidFill>
                  <a:schemeClr val="bg1"/>
                </a:solidFill>
                <a:latin typeface="Century Gothic" panose="020B0502020202020204" pitchFamily="34" charset="0"/>
              </a:rPr>
              <a:t>个，而这一数量在不久的未来将会</a:t>
            </a:r>
            <a:r>
              <a:rPr lang="zh-CN" altLang="en-US" b="1" dirty="0">
                <a:solidFill>
                  <a:schemeClr val="tx1"/>
                </a:solidFill>
                <a:latin typeface="Century Gothic" panose="020B0502020202020204" pitchFamily="34" charset="0"/>
              </a:rPr>
              <a:t>成倍增长</a:t>
            </a:r>
            <a:r>
              <a:rPr lang="zh-CN" altLang="en-US" dirty="0">
                <a:solidFill>
                  <a:schemeClr val="bg1"/>
                </a:solidFill>
                <a:latin typeface="Century Gothic" panose="020B0502020202020204" pitchFamily="34" charset="0"/>
              </a:rPr>
              <a:t>。</a:t>
            </a:r>
            <a:endParaRPr lang="en-SG" altLang="zh-CN" dirty="0">
              <a:solidFill>
                <a:schemeClr val="bg1"/>
              </a:solidFill>
              <a:latin typeface="Century Gothic" panose="020B0502020202020204" pitchFamily="34" charset="0"/>
            </a:endParaRPr>
          </a:p>
          <a:p>
            <a:pPr eaLnBrk="1" hangingPunct="1">
              <a:buFont typeface="Arial" panose="020B0604020202020204" pitchFamily="34" charset="0"/>
              <a:buChar char="•"/>
            </a:pPr>
            <a:endParaRPr lang="en-SG" altLang="en-US" sz="1000" dirty="0">
              <a:solidFill>
                <a:schemeClr val="bg1"/>
              </a:solidFill>
              <a:latin typeface="Century Gothic" panose="020B0502020202020204" pitchFamily="34" charset="0"/>
            </a:endParaRPr>
          </a:p>
          <a:p>
            <a:pPr eaLnBrk="1" hangingPunct="1">
              <a:buFont typeface="Arial" panose="020B0604020202020204" pitchFamily="34" charset="0"/>
              <a:buChar char="•"/>
            </a:pPr>
            <a:endParaRPr lang="en-SG" altLang="en-US" sz="1000" dirty="0">
              <a:solidFill>
                <a:schemeClr val="bg1"/>
              </a:solidFill>
              <a:latin typeface="Century Gothic" panose="020B0502020202020204" pitchFamily="34" charset="0"/>
            </a:endParaRPr>
          </a:p>
          <a:p>
            <a:pPr eaLnBrk="1" hangingPunct="1">
              <a:buFont typeface="Arial" panose="020B0604020202020204" pitchFamily="34" charset="0"/>
              <a:buChar char="•"/>
            </a:pPr>
            <a:r>
              <a:rPr lang="zh-CN" altLang="en-US" dirty="0">
                <a:solidFill>
                  <a:schemeClr val="bg1"/>
                </a:solidFill>
                <a:latin typeface="Century Gothic" panose="020B0502020202020204" pitchFamily="34" charset="0"/>
              </a:rPr>
              <a:t>并且，在目前的产业项目中，使用开源库的数量平均超过</a:t>
            </a:r>
            <a:r>
              <a:rPr lang="en-US" altLang="zh-CN" b="1" dirty="0">
                <a:solidFill>
                  <a:schemeClr val="tx1"/>
                </a:solidFill>
                <a:latin typeface="Century Gothic" panose="020B0502020202020204" pitchFamily="34" charset="0"/>
              </a:rPr>
              <a:t>60%</a:t>
            </a:r>
            <a:r>
              <a:rPr lang="zh-CN" altLang="en-US" dirty="0">
                <a:solidFill>
                  <a:schemeClr val="bg1"/>
                </a:solidFill>
                <a:latin typeface="Century Gothic" panose="020B0502020202020204" pitchFamily="34" charset="0"/>
              </a:rPr>
              <a:t>的数据库使用为</a:t>
            </a:r>
            <a:r>
              <a:rPr lang="zh-CN" altLang="en-US" b="1" dirty="0">
                <a:solidFill>
                  <a:schemeClr val="tx1"/>
                </a:solidFill>
                <a:latin typeface="Century Gothic" panose="020B0502020202020204" pitchFamily="34" charset="0"/>
              </a:rPr>
              <a:t>开源</a:t>
            </a:r>
            <a:r>
              <a:rPr lang="zh-CN" altLang="en-US" dirty="0">
                <a:solidFill>
                  <a:schemeClr val="bg1"/>
                </a:solidFill>
                <a:latin typeface="Century Gothic" panose="020B0502020202020204" pitchFamily="34" charset="0"/>
              </a:rPr>
              <a:t>。</a:t>
            </a:r>
            <a:endParaRPr lang="en-SG" altLang="en-US" b="1" dirty="0">
              <a:solidFill>
                <a:schemeClr val="tx1"/>
              </a:solidFill>
              <a:latin typeface="Century Gothic" panose="020B0502020202020204" pitchFamily="34" charset="0"/>
            </a:endParaRPr>
          </a:p>
        </p:txBody>
      </p:sp>
      <p:graphicFrame>
        <p:nvGraphicFramePr>
          <p:cNvPr id="8" name="Chart 7">
            <a:extLst>
              <a:ext uri="{FF2B5EF4-FFF2-40B4-BE49-F238E27FC236}">
                <a16:creationId xmlns:a16="http://schemas.microsoft.com/office/drawing/2014/main" id="{A2AE433B-C583-429F-9276-3E61710A54FF}"/>
              </a:ext>
            </a:extLst>
          </p:cNvPr>
          <p:cNvGraphicFramePr>
            <a:graphicFrameLocks/>
          </p:cNvGraphicFramePr>
          <p:nvPr>
            <p:extLst>
              <p:ext uri="{D42A27DB-BD31-4B8C-83A1-F6EECF244321}">
                <p14:modId xmlns:p14="http://schemas.microsoft.com/office/powerpoint/2010/main" val="2251060333"/>
              </p:ext>
            </p:extLst>
          </p:nvPr>
        </p:nvGraphicFramePr>
        <p:xfrm>
          <a:off x="88900" y="2270125"/>
          <a:ext cx="4181475" cy="2774950"/>
        </p:xfrm>
        <a:graphic>
          <a:graphicData uri="http://schemas.openxmlformats.org/drawingml/2006/chart">
            <c:chart xmlns:c="http://schemas.openxmlformats.org/drawingml/2006/chart" xmlns:r="http://schemas.openxmlformats.org/officeDocument/2006/relationships" r:id="rId3"/>
          </a:graphicData>
        </a:graphic>
      </p:graphicFrame>
      <p:sp>
        <p:nvSpPr>
          <p:cNvPr id="2" name="Rectangle 1">
            <a:extLst>
              <a:ext uri="{FF2B5EF4-FFF2-40B4-BE49-F238E27FC236}">
                <a16:creationId xmlns:a16="http://schemas.microsoft.com/office/drawing/2014/main" id="{A1C1123D-701C-4448-8C12-9327D14DB877}"/>
              </a:ext>
            </a:extLst>
          </p:cNvPr>
          <p:cNvSpPr>
            <a:spLocks noChangeArrowheads="1"/>
          </p:cNvSpPr>
          <p:nvPr/>
        </p:nvSpPr>
        <p:spPr bwMode="auto">
          <a:xfrm>
            <a:off x="304800" y="1140698"/>
            <a:ext cx="396557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zh-CN" altLang="en-US" dirty="0">
                <a:solidFill>
                  <a:schemeClr val="bg1"/>
                </a:solidFill>
                <a:latin typeface="Century Gothic" panose="020B0502020202020204" pitchFamily="34" charset="0"/>
              </a:rPr>
              <a:t>开源近年来已经被普遍认知为具有巨大市场增长潜质的业务</a:t>
            </a:r>
            <a:r>
              <a:rPr lang="en-US" altLang="zh-CN" dirty="0">
                <a:solidFill>
                  <a:schemeClr val="bg1"/>
                </a:solidFill>
                <a:latin typeface="Century Gothic" panose="020B0502020202020204" pitchFamily="34" charset="0"/>
              </a:rPr>
              <a:t>- </a:t>
            </a:r>
            <a:r>
              <a:rPr lang="zh-CN" altLang="en-US" dirty="0">
                <a:solidFill>
                  <a:schemeClr val="bg1"/>
                </a:solidFill>
                <a:latin typeface="Century Gothic" panose="020B0502020202020204" pitchFamily="34" charset="0"/>
              </a:rPr>
              <a:t>其开源库据的涨幅推测在</a:t>
            </a:r>
            <a:r>
              <a:rPr lang="en-US" altLang="zh-CN" dirty="0">
                <a:solidFill>
                  <a:schemeClr val="bg1"/>
                </a:solidFill>
                <a:latin typeface="Century Gothic" panose="020B0502020202020204" pitchFamily="34" charset="0"/>
              </a:rPr>
              <a:t>2026</a:t>
            </a:r>
            <a:r>
              <a:rPr lang="zh-CN" altLang="en-US" dirty="0">
                <a:solidFill>
                  <a:schemeClr val="bg1"/>
                </a:solidFill>
                <a:latin typeface="Century Gothic" panose="020B0502020202020204" pitchFamily="34" charset="0"/>
              </a:rPr>
              <a:t>年前将会从</a:t>
            </a:r>
            <a:r>
              <a:rPr lang="en-US" altLang="zh-CN" dirty="0">
                <a:solidFill>
                  <a:schemeClr val="bg1"/>
                </a:solidFill>
                <a:latin typeface="Century Gothic" panose="020B0502020202020204" pitchFamily="34" charset="0"/>
              </a:rPr>
              <a:t>2018</a:t>
            </a:r>
            <a:r>
              <a:rPr lang="zh-CN" altLang="en-US" dirty="0">
                <a:solidFill>
                  <a:schemeClr val="bg1"/>
                </a:solidFill>
                <a:latin typeface="Century Gothic" panose="020B0502020202020204" pitchFamily="34" charset="0"/>
              </a:rPr>
              <a:t>年的</a:t>
            </a:r>
            <a:r>
              <a:rPr lang="en-US" altLang="zh-CN" dirty="0">
                <a:solidFill>
                  <a:schemeClr val="bg1"/>
                </a:solidFill>
                <a:latin typeface="Century Gothic" panose="020B0502020202020204" pitchFamily="34" charset="0"/>
              </a:rPr>
              <a:t>1</a:t>
            </a:r>
            <a:r>
              <a:rPr lang="en-SG" altLang="zh-CN" dirty="0">
                <a:solidFill>
                  <a:schemeClr val="bg1"/>
                </a:solidFill>
                <a:latin typeface="Century Gothic" panose="020B0502020202020204" pitchFamily="34" charset="0"/>
              </a:rPr>
              <a:t>,</a:t>
            </a:r>
            <a:r>
              <a:rPr lang="en-US" altLang="zh-CN" dirty="0">
                <a:solidFill>
                  <a:schemeClr val="bg1"/>
                </a:solidFill>
                <a:latin typeface="Century Gothic" panose="020B0502020202020204" pitchFamily="34" charset="0"/>
              </a:rPr>
              <a:t>200</a:t>
            </a:r>
            <a:r>
              <a:rPr lang="zh-CN" altLang="en-US" dirty="0">
                <a:solidFill>
                  <a:schemeClr val="bg1"/>
                </a:solidFill>
                <a:latin typeface="Century Gothic" panose="020B0502020202020204" pitchFamily="34" charset="0"/>
              </a:rPr>
              <a:t>万个增长为</a:t>
            </a:r>
            <a:r>
              <a:rPr lang="en-US" altLang="zh-CN" dirty="0">
                <a:solidFill>
                  <a:schemeClr val="bg1"/>
                </a:solidFill>
                <a:latin typeface="Century Gothic" panose="020B0502020202020204" pitchFamily="34" charset="0"/>
              </a:rPr>
              <a:t>3000</a:t>
            </a:r>
            <a:r>
              <a:rPr lang="zh-CN" altLang="en-US" dirty="0">
                <a:solidFill>
                  <a:schemeClr val="bg1"/>
                </a:solidFill>
                <a:latin typeface="Century Gothic" panose="020B0502020202020204" pitchFamily="34" charset="0"/>
              </a:rPr>
              <a:t>万个。</a:t>
            </a:r>
            <a:endParaRPr lang="en-SG" altLang="zh-CN" dirty="0">
              <a:solidFill>
                <a:schemeClr val="bg1"/>
              </a:solidFill>
              <a:latin typeface="Century Gothic" panose="020B0502020202020204" pitchFamily="34" charset="0"/>
            </a:endParaRPr>
          </a:p>
        </p:txBody>
      </p:sp>
      <p:pic>
        <p:nvPicPr>
          <p:cNvPr id="7" name="Picture 6">
            <a:extLst>
              <a:ext uri="{FF2B5EF4-FFF2-40B4-BE49-F238E27FC236}">
                <a16:creationId xmlns:a16="http://schemas.microsoft.com/office/drawing/2014/main" id="{C5A500B0-E250-4AF6-B566-C35567AD50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6325" y="1368425"/>
            <a:ext cx="1698625"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99D0B889-C02B-4C46-90C5-591E95F764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99275" y="1420813"/>
            <a:ext cx="1752600" cy="59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1" name="Rectangle 10">
            <a:extLst>
              <a:ext uri="{FF2B5EF4-FFF2-40B4-BE49-F238E27FC236}">
                <a16:creationId xmlns:a16="http://schemas.microsoft.com/office/drawing/2014/main" id="{852D9D30-4766-4267-89DA-7C94A38C883E}"/>
              </a:ext>
            </a:extLst>
          </p:cNvPr>
          <p:cNvSpPr>
            <a:spLocks noChangeArrowheads="1"/>
          </p:cNvSpPr>
          <p:nvPr/>
        </p:nvSpPr>
        <p:spPr bwMode="auto">
          <a:xfrm>
            <a:off x="0" y="4927600"/>
            <a:ext cx="28860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SG" altLang="en-US" sz="800">
                <a:solidFill>
                  <a:schemeClr val="bg1"/>
                </a:solidFill>
                <a:latin typeface="Century Gothic" panose="020B0502020202020204" pitchFamily="34" charset="0"/>
              </a:rPr>
              <a:t>Company Confidential. Strictly for Internal Circulation.</a:t>
            </a:r>
          </a:p>
        </p:txBody>
      </p:sp>
      <p:pic>
        <p:nvPicPr>
          <p:cNvPr id="23562" name="Picture 12">
            <a:extLst>
              <a:ext uri="{FF2B5EF4-FFF2-40B4-BE49-F238E27FC236}">
                <a16:creationId xmlns:a16="http://schemas.microsoft.com/office/drawing/2014/main" id="{F0C6E87F-2C32-4598-8F8B-D825ED5AA9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80450" y="31750"/>
            <a:ext cx="42386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Graphic spid="8" grpId="0">
        <p:bldAsOne/>
      </p:bldGraphic>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89218746-7783-40D7-AA94-1CA276FDC73D}"/>
              </a:ext>
            </a:extLst>
          </p:cNvPr>
          <p:cNvGraphicFramePr>
            <a:graphicFrameLocks/>
          </p:cNvGraphicFramePr>
          <p:nvPr>
            <p:extLst>
              <p:ext uri="{D42A27DB-BD31-4B8C-83A1-F6EECF244321}">
                <p14:modId xmlns:p14="http://schemas.microsoft.com/office/powerpoint/2010/main" val="826302489"/>
              </p:ext>
            </p:extLst>
          </p:nvPr>
        </p:nvGraphicFramePr>
        <p:xfrm>
          <a:off x="2249159" y="890588"/>
          <a:ext cx="4973638" cy="3452813"/>
        </p:xfrm>
        <a:graphic>
          <a:graphicData uri="http://schemas.openxmlformats.org/drawingml/2006/chart">
            <c:chart xmlns:c="http://schemas.openxmlformats.org/drawingml/2006/chart" xmlns:r="http://schemas.openxmlformats.org/officeDocument/2006/relationships" r:id="rId3"/>
          </a:graphicData>
        </a:graphic>
      </p:graphicFrame>
      <p:sp>
        <p:nvSpPr>
          <p:cNvPr id="25603" name="Shape 131">
            <a:extLst>
              <a:ext uri="{FF2B5EF4-FFF2-40B4-BE49-F238E27FC236}">
                <a16:creationId xmlns:a16="http://schemas.microsoft.com/office/drawing/2014/main" id="{81FF9F3F-7F2F-4015-9614-80FF5121A654}"/>
              </a:ext>
            </a:extLst>
          </p:cNvPr>
          <p:cNvSpPr txBox="1">
            <a:spLocks noGrp="1" noChangeArrowheads="1"/>
          </p:cNvSpPr>
          <p:nvPr>
            <p:ph type="ctrTitle" idx="4294967295"/>
          </p:nvPr>
        </p:nvSpPr>
        <p:spPr>
          <a:xfrm>
            <a:off x="300990" y="245510"/>
            <a:ext cx="6203950" cy="625475"/>
          </a:xfrm>
        </p:spPr>
        <p:txBody>
          <a:bodyPr/>
          <a:lstStyle/>
          <a:p>
            <a:pPr eaLnBrk="1" hangingPunct="1">
              <a:buClr>
                <a:srgbClr val="FFFFFF"/>
              </a:buClr>
              <a:buFont typeface="Dosis"/>
              <a:buNone/>
            </a:pPr>
            <a:r>
              <a:rPr lang="zh-CN" altLang="en-US" b="1" dirty="0">
                <a:solidFill>
                  <a:srgbClr val="46C3CD"/>
                </a:solidFill>
                <a:latin typeface="Century Gothic" panose="020B0502020202020204" pitchFamily="34" charset="0"/>
                <a:ea typeface="Dosis"/>
                <a:cs typeface="Dosis"/>
                <a:sym typeface="Dosis"/>
              </a:rPr>
              <a:t>当前的竞争对手</a:t>
            </a:r>
            <a:br>
              <a:rPr lang="en-SG" altLang="en-US" sz="3200" b="1" dirty="0">
                <a:solidFill>
                  <a:srgbClr val="0C64AF"/>
                </a:solidFill>
                <a:latin typeface="Century Gothic" panose="020B0502020202020204" pitchFamily="34" charset="0"/>
                <a:ea typeface="Dosis"/>
                <a:cs typeface="Dosis"/>
                <a:sym typeface="Dosis"/>
              </a:rPr>
            </a:br>
            <a:r>
              <a:rPr lang="zh-CN" altLang="en-US" sz="3200" b="1" dirty="0">
                <a:solidFill>
                  <a:srgbClr val="0C64AF"/>
                </a:solidFill>
                <a:latin typeface="Century Gothic" panose="020B0502020202020204" pitchFamily="34" charset="0"/>
                <a:ea typeface="Dosis"/>
                <a:cs typeface="Dosis"/>
                <a:sym typeface="Dosis"/>
              </a:rPr>
              <a:t>竞争格局</a:t>
            </a:r>
            <a:r>
              <a:rPr lang="en-US" altLang="zh-CN" sz="3200" b="1" dirty="0">
                <a:solidFill>
                  <a:srgbClr val="0C64AF"/>
                </a:solidFill>
                <a:latin typeface="Century Gothic" panose="020B0502020202020204" pitchFamily="34" charset="0"/>
                <a:ea typeface="Dosis"/>
                <a:cs typeface="Dosis"/>
                <a:sym typeface="Dosis"/>
              </a:rPr>
              <a:t>-</a:t>
            </a:r>
            <a:r>
              <a:rPr lang="zh-CN" altLang="en-US" sz="3200" b="1" dirty="0">
                <a:solidFill>
                  <a:srgbClr val="0C64AF"/>
                </a:solidFill>
                <a:latin typeface="Century Gothic" panose="020B0502020202020204" pitchFamily="34" charset="0"/>
                <a:ea typeface="Dosis"/>
                <a:cs typeface="Dosis"/>
                <a:sym typeface="Dosis"/>
              </a:rPr>
              <a:t>市场的分布情况</a:t>
            </a:r>
            <a:endParaRPr lang="en-US" altLang="en-US" sz="1000" dirty="0">
              <a:solidFill>
                <a:schemeClr val="tx1"/>
              </a:solidFill>
              <a:latin typeface="Century Gothic" panose="020B0502020202020204" pitchFamily="34" charset="0"/>
              <a:ea typeface="Dosis"/>
              <a:cs typeface="Dosis"/>
              <a:sym typeface="Dosis"/>
            </a:endParaRPr>
          </a:p>
        </p:txBody>
      </p:sp>
      <p:pic>
        <p:nvPicPr>
          <p:cNvPr id="4" name="Picture 3">
            <a:extLst>
              <a:ext uri="{FF2B5EF4-FFF2-40B4-BE49-F238E27FC236}">
                <a16:creationId xmlns:a16="http://schemas.microsoft.com/office/drawing/2014/main" id="{11BB9699-18A6-478D-A87F-433FAD7CEA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4488" y="1792288"/>
            <a:ext cx="838200"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38A780B2-7871-477A-9501-558D19D8E8DE}"/>
              </a:ext>
            </a:extLst>
          </p:cNvPr>
          <p:cNvSpPr txBox="1"/>
          <p:nvPr/>
        </p:nvSpPr>
        <p:spPr>
          <a:xfrm>
            <a:off x="86914" y="1657013"/>
            <a:ext cx="3218814" cy="1446550"/>
          </a:xfrm>
          <a:prstGeom prst="rect">
            <a:avLst/>
          </a:prstGeom>
          <a:noFill/>
        </p:spPr>
        <p:txBody>
          <a:bodyPr wrap="square">
            <a:spAutoFit/>
          </a:bodyPr>
          <a:lstStyle/>
          <a:p>
            <a:pPr defTabSz="914378" eaLnBrk="1" fontAlgn="auto" hangingPunct="1">
              <a:spcBef>
                <a:spcPts val="0"/>
              </a:spcBef>
              <a:spcAft>
                <a:spcPts val="0"/>
              </a:spcAft>
              <a:defRPr/>
            </a:pPr>
            <a:r>
              <a:rPr lang="zh-CN" altLang="en-US" b="1" kern="0" dirty="0">
                <a:latin typeface="Century Gothic" panose="020B0502020202020204" pitchFamily="34" charset="0"/>
                <a:cs typeface="Arial"/>
                <a:sym typeface="Arial"/>
              </a:rPr>
              <a:t>当前大型的，并已成熟的市场佼佼者们</a:t>
            </a:r>
            <a:endParaRPr lang="en-SG" altLang="zh-CN" b="1" kern="0" dirty="0">
              <a:latin typeface="Century Gothic" panose="020B0502020202020204" pitchFamily="34" charset="0"/>
              <a:cs typeface="Arial"/>
              <a:sym typeface="Arial"/>
            </a:endParaRPr>
          </a:p>
          <a:p>
            <a:pPr defTabSz="914378" eaLnBrk="1" fontAlgn="auto" hangingPunct="1">
              <a:spcBef>
                <a:spcPts val="0"/>
              </a:spcBef>
              <a:spcAft>
                <a:spcPts val="0"/>
              </a:spcAft>
              <a:defRPr/>
            </a:pPr>
            <a:endParaRPr lang="en-SG" b="1" kern="0" dirty="0">
              <a:solidFill>
                <a:srgbClr val="9AB430"/>
              </a:solidFill>
              <a:latin typeface="Century Gothic" panose="020B0502020202020204" pitchFamily="34" charset="0"/>
              <a:cs typeface="Arial"/>
              <a:sym typeface="Arial"/>
            </a:endParaRPr>
          </a:p>
          <a:p>
            <a:pPr defTabSz="914378" eaLnBrk="1" fontAlgn="auto" hangingPunct="1">
              <a:spcBef>
                <a:spcPts val="0"/>
              </a:spcBef>
              <a:spcAft>
                <a:spcPts val="0"/>
              </a:spcAft>
              <a:defRPr/>
            </a:pPr>
            <a:r>
              <a:rPr lang="en-SG" b="1" kern="0" dirty="0">
                <a:solidFill>
                  <a:srgbClr val="9AB430"/>
                </a:solidFill>
                <a:latin typeface="Century Gothic" panose="020B0502020202020204" pitchFamily="34" charset="0"/>
                <a:cs typeface="Arial"/>
                <a:sym typeface="Arial"/>
              </a:rPr>
              <a:t>+ </a:t>
            </a:r>
            <a:r>
              <a:rPr lang="zh-CN" altLang="en-US" kern="0" dirty="0">
                <a:latin typeface="Century Gothic" panose="020B0502020202020204" pitchFamily="34" charset="0"/>
                <a:cs typeface="Arial"/>
                <a:sym typeface="Arial"/>
              </a:rPr>
              <a:t>通过多次的收购来提供全面的和成熟的产品。</a:t>
            </a:r>
            <a:endParaRPr lang="en-SG" kern="0" dirty="0">
              <a:latin typeface="Century Gothic" panose="020B0502020202020204" pitchFamily="34" charset="0"/>
              <a:cs typeface="Arial"/>
              <a:sym typeface="Arial"/>
            </a:endParaRPr>
          </a:p>
          <a:p>
            <a:pPr defTabSz="914378" eaLnBrk="1" fontAlgn="auto" hangingPunct="1">
              <a:spcBef>
                <a:spcPts val="0"/>
              </a:spcBef>
              <a:spcAft>
                <a:spcPts val="0"/>
              </a:spcAft>
              <a:defRPr/>
            </a:pPr>
            <a:r>
              <a:rPr lang="en-SG" sz="1800" b="1" kern="0" dirty="0">
                <a:solidFill>
                  <a:srgbClr val="FA980C"/>
                </a:solidFill>
                <a:latin typeface="Century Gothic" panose="020B0502020202020204" pitchFamily="34" charset="0"/>
                <a:cs typeface="Arial"/>
                <a:sym typeface="Arial"/>
              </a:rPr>
              <a:t>-</a:t>
            </a:r>
            <a:r>
              <a:rPr lang="en-SG" kern="0" dirty="0">
                <a:latin typeface="Century Gothic" panose="020B0502020202020204" pitchFamily="34" charset="0"/>
                <a:cs typeface="Arial"/>
                <a:sym typeface="Arial"/>
              </a:rPr>
              <a:t> </a:t>
            </a:r>
            <a:r>
              <a:rPr lang="zh-CN" altLang="en-US" kern="0" dirty="0">
                <a:latin typeface="Century Gothic" panose="020B0502020202020204" pitchFamily="34" charset="0"/>
                <a:cs typeface="Arial"/>
                <a:sym typeface="Arial"/>
              </a:rPr>
              <a:t>随之而来带来的却是昂贵的，无法灵活定制和过时的技术方法。</a:t>
            </a:r>
            <a:endParaRPr lang="en-SG" kern="0" dirty="0">
              <a:latin typeface="Century Gothic" panose="020B0502020202020204" pitchFamily="34" charset="0"/>
              <a:cs typeface="Arial"/>
              <a:sym typeface="Arial"/>
            </a:endParaRPr>
          </a:p>
        </p:txBody>
      </p:sp>
      <p:sp>
        <p:nvSpPr>
          <p:cNvPr id="18" name="TextBox 17">
            <a:extLst>
              <a:ext uri="{FF2B5EF4-FFF2-40B4-BE49-F238E27FC236}">
                <a16:creationId xmlns:a16="http://schemas.microsoft.com/office/drawing/2014/main" id="{2544EC38-827C-459D-A019-F1678B7350FE}"/>
              </a:ext>
            </a:extLst>
          </p:cNvPr>
          <p:cNvSpPr txBox="1">
            <a:spLocks noChangeArrowheads="1"/>
          </p:cNvSpPr>
          <p:nvPr/>
        </p:nvSpPr>
        <p:spPr bwMode="auto">
          <a:xfrm>
            <a:off x="5749925" y="2774740"/>
            <a:ext cx="314325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defTabSz="912813">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defTabSz="912813">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defTabSz="912813">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defTabSz="912813">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912813"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912813"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912813"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912813"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r>
              <a:rPr lang="zh-CN" altLang="en-US" b="1" dirty="0">
                <a:latin typeface="Century Gothic" panose="020B0502020202020204" pitchFamily="34" charset="0"/>
              </a:rPr>
              <a:t>小型和新兴竞争者</a:t>
            </a:r>
            <a:endParaRPr lang="en-SG" altLang="zh-CN" b="1" dirty="0">
              <a:latin typeface="Century Gothic" panose="020B0502020202020204" pitchFamily="34" charset="0"/>
            </a:endParaRPr>
          </a:p>
          <a:p>
            <a:pPr algn="r" eaLnBrk="1" hangingPunct="1"/>
            <a:endParaRPr lang="en-SG" altLang="en-US" b="1" dirty="0">
              <a:latin typeface="Century Gothic" panose="020B0502020202020204" pitchFamily="34" charset="0"/>
            </a:endParaRPr>
          </a:p>
          <a:p>
            <a:pPr algn="r" eaLnBrk="1" hangingPunct="1"/>
            <a:r>
              <a:rPr lang="en-SG" altLang="en-US" b="1" dirty="0">
                <a:solidFill>
                  <a:srgbClr val="9AB430"/>
                </a:solidFill>
                <a:latin typeface="Century Gothic" panose="020B0502020202020204" pitchFamily="34" charset="0"/>
              </a:rPr>
              <a:t>+</a:t>
            </a:r>
            <a:r>
              <a:rPr lang="en-SG" altLang="en-US" dirty="0">
                <a:latin typeface="Century Gothic" panose="020B0502020202020204" pitchFamily="34" charset="0"/>
              </a:rPr>
              <a:t> </a:t>
            </a:r>
            <a:r>
              <a:rPr lang="zh-CN" altLang="en-US" dirty="0">
                <a:latin typeface="Century Gothic" panose="020B0502020202020204" pitchFamily="34" charset="0"/>
              </a:rPr>
              <a:t>价格相对便宜且适用于现代的系统生存周期战略（</a:t>
            </a:r>
            <a:r>
              <a:rPr lang="en-US" altLang="zh-CN" dirty="0">
                <a:latin typeface="Century Gothic" panose="020B0502020202020204" pitchFamily="34" charset="0"/>
              </a:rPr>
              <a:t>SDLC</a:t>
            </a:r>
            <a:r>
              <a:rPr lang="zh-CN" altLang="en-US" dirty="0">
                <a:latin typeface="Century Gothic" panose="020B0502020202020204" pitchFamily="34" charset="0"/>
              </a:rPr>
              <a:t>）</a:t>
            </a:r>
            <a:endParaRPr lang="en-SG" altLang="en-US" dirty="0">
              <a:latin typeface="Century Gothic" panose="020B0502020202020204" pitchFamily="34" charset="0"/>
            </a:endParaRPr>
          </a:p>
          <a:p>
            <a:pPr algn="r" eaLnBrk="1" hangingPunct="1"/>
            <a:r>
              <a:rPr lang="en-SG" altLang="en-US" sz="1800" b="1" dirty="0">
                <a:solidFill>
                  <a:srgbClr val="FA980C"/>
                </a:solidFill>
                <a:latin typeface="Century Gothic" panose="020B0502020202020204" pitchFamily="34" charset="0"/>
              </a:rPr>
              <a:t>-</a:t>
            </a:r>
            <a:r>
              <a:rPr lang="en-SG" altLang="en-US" dirty="0">
                <a:latin typeface="Century Gothic" panose="020B0502020202020204" pitchFamily="34" charset="0"/>
              </a:rPr>
              <a:t> </a:t>
            </a:r>
            <a:r>
              <a:rPr lang="zh-CN" altLang="en-US" dirty="0">
                <a:latin typeface="Century Gothic" panose="020B0502020202020204" pitchFamily="34" charset="0"/>
              </a:rPr>
              <a:t>但全面性较差</a:t>
            </a:r>
            <a:r>
              <a:rPr lang="en-SG" altLang="en-US" dirty="0">
                <a:latin typeface="Century Gothic" panose="020B0502020202020204" pitchFamily="34" charset="0"/>
              </a:rPr>
              <a:t>, </a:t>
            </a:r>
            <a:r>
              <a:rPr lang="zh-CN" altLang="en-US" dirty="0">
                <a:latin typeface="Century Gothic" panose="020B0502020202020204" pitchFamily="34" charset="0"/>
              </a:rPr>
              <a:t>造成了劣质的结果。</a:t>
            </a:r>
            <a:endParaRPr lang="en-SG" altLang="en-US" dirty="0">
              <a:latin typeface="Century Gothic" panose="020B0502020202020204" pitchFamily="34" charset="0"/>
            </a:endParaRPr>
          </a:p>
          <a:p>
            <a:pPr algn="r" eaLnBrk="1" hangingPunct="1"/>
            <a:endParaRPr lang="en-SG" altLang="en-US" b="1" dirty="0">
              <a:latin typeface="Century Gothic" panose="020B0502020202020204" pitchFamily="34" charset="0"/>
            </a:endParaRPr>
          </a:p>
        </p:txBody>
      </p:sp>
      <p:sp>
        <p:nvSpPr>
          <p:cNvPr id="13" name="TextBox 12">
            <a:extLst>
              <a:ext uri="{FF2B5EF4-FFF2-40B4-BE49-F238E27FC236}">
                <a16:creationId xmlns:a16="http://schemas.microsoft.com/office/drawing/2014/main" id="{47E7C18E-C11D-4A58-AB65-D3AEE4B7691C}"/>
              </a:ext>
            </a:extLst>
          </p:cNvPr>
          <p:cNvSpPr txBox="1"/>
          <p:nvPr/>
        </p:nvSpPr>
        <p:spPr>
          <a:xfrm>
            <a:off x="3305728" y="4343992"/>
            <a:ext cx="3143250" cy="553998"/>
          </a:xfrm>
          <a:prstGeom prst="rect">
            <a:avLst/>
          </a:prstGeom>
          <a:noFill/>
        </p:spPr>
        <p:txBody>
          <a:bodyPr wrap="square">
            <a:spAutoFit/>
          </a:bodyPr>
          <a:lstStyle/>
          <a:p>
            <a:pPr algn="ctr" defTabSz="914378" eaLnBrk="1" fontAlgn="auto" hangingPunct="1">
              <a:spcBef>
                <a:spcPts val="0"/>
              </a:spcBef>
              <a:spcAft>
                <a:spcPts val="0"/>
              </a:spcAft>
              <a:defRPr/>
            </a:pPr>
            <a:r>
              <a:rPr lang="zh-CN" altLang="en-US" sz="1000" b="1" kern="0" dirty="0">
                <a:solidFill>
                  <a:srgbClr val="0C64AF"/>
                </a:solidFill>
                <a:latin typeface="Century Gothic" panose="020B0502020202020204" pitchFamily="34" charset="0"/>
                <a:cs typeface="Arial"/>
                <a:sym typeface="Arial"/>
              </a:rPr>
              <a:t>市场分布格局</a:t>
            </a:r>
            <a:endParaRPr lang="en-SG" altLang="zh-CN" sz="1000" b="1" kern="0" dirty="0">
              <a:solidFill>
                <a:srgbClr val="0C64AF"/>
              </a:solidFill>
              <a:latin typeface="Century Gothic" panose="020B0502020202020204" pitchFamily="34" charset="0"/>
              <a:cs typeface="Arial"/>
              <a:sym typeface="Arial"/>
            </a:endParaRPr>
          </a:p>
          <a:p>
            <a:pPr algn="ctr" defTabSz="914378" eaLnBrk="1" fontAlgn="auto" hangingPunct="1">
              <a:spcBef>
                <a:spcPts val="0"/>
              </a:spcBef>
              <a:spcAft>
                <a:spcPts val="0"/>
              </a:spcAft>
              <a:defRPr/>
            </a:pPr>
            <a:r>
              <a:rPr lang="en-SG" sz="1000" b="1" kern="0" dirty="0">
                <a:solidFill>
                  <a:srgbClr val="46C3CD"/>
                </a:solidFill>
                <a:latin typeface="Century Gothic" panose="020B0502020202020204" pitchFamily="34" charset="0"/>
                <a:cs typeface="Arial"/>
                <a:sym typeface="Arial"/>
              </a:rPr>
              <a:t>SCA </a:t>
            </a:r>
            <a:r>
              <a:rPr lang="zh-CN" altLang="en-US" sz="1000" b="1" kern="0" dirty="0">
                <a:solidFill>
                  <a:srgbClr val="46C3CD"/>
                </a:solidFill>
                <a:latin typeface="Century Gothic" panose="020B0502020202020204" pitchFamily="34" charset="0"/>
                <a:cs typeface="Arial"/>
                <a:sym typeface="Arial"/>
              </a:rPr>
              <a:t>产品的总市场份额为 </a:t>
            </a:r>
            <a:r>
              <a:rPr lang="en-US" altLang="zh-CN" sz="1000" b="1" kern="0" dirty="0">
                <a:solidFill>
                  <a:srgbClr val="46C3CD"/>
                </a:solidFill>
                <a:latin typeface="Century Gothic" panose="020B0502020202020204" pitchFamily="34" charset="0"/>
                <a:cs typeface="Arial"/>
                <a:sym typeface="Arial"/>
              </a:rPr>
              <a:t>2.21</a:t>
            </a:r>
            <a:r>
              <a:rPr lang="zh-CN" altLang="en-US" sz="1000" b="1" kern="0" dirty="0">
                <a:solidFill>
                  <a:srgbClr val="46C3CD"/>
                </a:solidFill>
                <a:latin typeface="Century Gothic" panose="020B0502020202020204" pitchFamily="34" charset="0"/>
                <a:cs typeface="Arial"/>
                <a:sym typeface="Arial"/>
              </a:rPr>
              <a:t>亿美元（</a:t>
            </a:r>
            <a:r>
              <a:rPr lang="en-US" altLang="zh-CN" sz="1000" b="1" kern="0" dirty="0">
                <a:solidFill>
                  <a:srgbClr val="46C3CD"/>
                </a:solidFill>
                <a:latin typeface="Century Gothic" panose="020B0502020202020204" pitchFamily="34" charset="0"/>
                <a:cs typeface="Arial"/>
                <a:sym typeface="Arial"/>
              </a:rPr>
              <a:t>2019</a:t>
            </a:r>
            <a:r>
              <a:rPr lang="zh-CN" altLang="en-US" sz="1000" b="1" kern="0" dirty="0">
                <a:solidFill>
                  <a:srgbClr val="46C3CD"/>
                </a:solidFill>
                <a:latin typeface="Century Gothic" panose="020B0502020202020204" pitchFamily="34" charset="0"/>
                <a:cs typeface="Arial"/>
                <a:sym typeface="Arial"/>
              </a:rPr>
              <a:t>年）</a:t>
            </a:r>
            <a:endParaRPr lang="en-SG" altLang="zh-CN" sz="1000" b="1" kern="0" dirty="0">
              <a:solidFill>
                <a:srgbClr val="46C3CD"/>
              </a:solidFill>
              <a:latin typeface="Century Gothic" panose="020B0502020202020204" pitchFamily="34" charset="0"/>
              <a:cs typeface="Arial"/>
              <a:sym typeface="Arial"/>
            </a:endParaRPr>
          </a:p>
          <a:p>
            <a:pPr algn="ctr" defTabSz="914378" eaLnBrk="1" fontAlgn="auto" hangingPunct="1">
              <a:spcBef>
                <a:spcPts val="0"/>
              </a:spcBef>
              <a:spcAft>
                <a:spcPts val="0"/>
              </a:spcAft>
              <a:defRPr/>
            </a:pPr>
            <a:r>
              <a:rPr lang="zh-CN" altLang="en-US" sz="1000" b="1" kern="0" dirty="0">
                <a:solidFill>
                  <a:srgbClr val="46C3CD"/>
                </a:solidFill>
                <a:latin typeface="Century Gothic" panose="020B0502020202020204" pitchFamily="34" charset="0"/>
                <a:cs typeface="Arial"/>
                <a:sym typeface="Arial"/>
              </a:rPr>
              <a:t>预估增长为</a:t>
            </a:r>
            <a:r>
              <a:rPr lang="en-US" altLang="zh-CN" sz="1000" b="1" kern="0" dirty="0">
                <a:solidFill>
                  <a:srgbClr val="46C3CD"/>
                </a:solidFill>
                <a:latin typeface="Century Gothic" panose="020B0502020202020204" pitchFamily="34" charset="0"/>
                <a:cs typeface="Arial"/>
                <a:sym typeface="Arial"/>
              </a:rPr>
              <a:t>5.83</a:t>
            </a:r>
            <a:r>
              <a:rPr lang="zh-CN" altLang="en-US" sz="1000" b="1" kern="0" dirty="0">
                <a:solidFill>
                  <a:srgbClr val="46C3CD"/>
                </a:solidFill>
                <a:latin typeface="Century Gothic" panose="020B0502020202020204" pitchFamily="34" charset="0"/>
                <a:cs typeface="Arial"/>
                <a:sym typeface="Arial"/>
              </a:rPr>
              <a:t>亿美金 （至</a:t>
            </a:r>
            <a:r>
              <a:rPr lang="en-US" altLang="zh-CN" sz="1000" b="1" kern="0" dirty="0">
                <a:solidFill>
                  <a:srgbClr val="46C3CD"/>
                </a:solidFill>
                <a:latin typeface="Century Gothic" panose="020B0502020202020204" pitchFamily="34" charset="0"/>
                <a:cs typeface="Arial"/>
                <a:sym typeface="Arial"/>
              </a:rPr>
              <a:t>2025</a:t>
            </a:r>
            <a:r>
              <a:rPr lang="zh-CN" altLang="en-US" sz="1000" b="1" kern="0" dirty="0">
                <a:solidFill>
                  <a:srgbClr val="46C3CD"/>
                </a:solidFill>
                <a:latin typeface="Century Gothic" panose="020B0502020202020204" pitchFamily="34" charset="0"/>
                <a:cs typeface="Arial"/>
                <a:sym typeface="Arial"/>
              </a:rPr>
              <a:t>年</a:t>
            </a:r>
            <a:r>
              <a:rPr lang="en-US" altLang="zh-CN" sz="1000" b="1" kern="0" dirty="0">
                <a:solidFill>
                  <a:srgbClr val="46C3CD"/>
                </a:solidFill>
                <a:latin typeface="Century Gothic" panose="020B0502020202020204" pitchFamily="34" charset="0"/>
                <a:cs typeface="Arial"/>
                <a:sym typeface="Arial"/>
              </a:rPr>
              <a:t>)</a:t>
            </a:r>
            <a:endParaRPr lang="en-SG" sz="1000" b="1" kern="0" dirty="0">
              <a:solidFill>
                <a:srgbClr val="46C3CD"/>
              </a:solidFill>
              <a:latin typeface="Century Gothic" panose="020B0502020202020204" pitchFamily="34" charset="0"/>
              <a:cs typeface="Arial"/>
              <a:sym typeface="Arial"/>
            </a:endParaRPr>
          </a:p>
        </p:txBody>
      </p:sp>
      <p:sp>
        <p:nvSpPr>
          <p:cNvPr id="20" name="TextBox 19">
            <a:extLst>
              <a:ext uri="{FF2B5EF4-FFF2-40B4-BE49-F238E27FC236}">
                <a16:creationId xmlns:a16="http://schemas.microsoft.com/office/drawing/2014/main" id="{D90F5D43-33A3-409F-9945-2FA71EF32935}"/>
              </a:ext>
            </a:extLst>
          </p:cNvPr>
          <p:cNvSpPr txBox="1">
            <a:spLocks noChangeArrowheads="1"/>
          </p:cNvSpPr>
          <p:nvPr/>
        </p:nvSpPr>
        <p:spPr bwMode="auto">
          <a:xfrm>
            <a:off x="5675313" y="574675"/>
            <a:ext cx="3292475"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813">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defTabSz="912813">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defTabSz="912813">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defTabSz="912813">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defTabSz="912813">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912813"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912813"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912813"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912813"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r>
              <a:rPr lang="zh-CN" altLang="en-US" b="1" dirty="0">
                <a:latin typeface="Century Gothic" panose="020B0502020202020204" pitchFamily="34" charset="0"/>
              </a:rPr>
              <a:t>中型和利基型竞争者</a:t>
            </a:r>
            <a:endParaRPr lang="en-SG" altLang="zh-CN" b="1" dirty="0">
              <a:latin typeface="Century Gothic" panose="020B0502020202020204" pitchFamily="34" charset="0"/>
            </a:endParaRPr>
          </a:p>
          <a:p>
            <a:pPr algn="r" eaLnBrk="1" hangingPunct="1"/>
            <a:endParaRPr lang="en-SG" altLang="en-US" b="1" dirty="0">
              <a:latin typeface="Century Gothic" panose="020B0502020202020204" pitchFamily="34" charset="0"/>
            </a:endParaRPr>
          </a:p>
          <a:p>
            <a:pPr algn="r" eaLnBrk="1" hangingPunct="1"/>
            <a:r>
              <a:rPr lang="en-SG" altLang="en-US" b="1" dirty="0">
                <a:solidFill>
                  <a:srgbClr val="9AB430"/>
                </a:solidFill>
                <a:latin typeface="Century Gothic" panose="020B0502020202020204" pitchFamily="34" charset="0"/>
              </a:rPr>
              <a:t>+</a:t>
            </a:r>
            <a:r>
              <a:rPr lang="en-SG" altLang="en-US" dirty="0">
                <a:latin typeface="Century Gothic" panose="020B0502020202020204" pitchFamily="34" charset="0"/>
              </a:rPr>
              <a:t> </a:t>
            </a:r>
            <a:r>
              <a:rPr lang="zh-CN" altLang="en-US" dirty="0">
                <a:latin typeface="Century Gothic" panose="020B0502020202020204" pitchFamily="34" charset="0"/>
              </a:rPr>
              <a:t>拥有只在一个特定领域的技术优势</a:t>
            </a:r>
            <a:endParaRPr lang="en-SG" altLang="en-US" dirty="0">
              <a:latin typeface="Century Gothic" panose="020B0502020202020204" pitchFamily="34" charset="0"/>
            </a:endParaRPr>
          </a:p>
          <a:p>
            <a:pPr algn="r" eaLnBrk="1" hangingPunct="1"/>
            <a:r>
              <a:rPr lang="en-SG" altLang="en-US" sz="1800" b="1" dirty="0">
                <a:solidFill>
                  <a:srgbClr val="FA980C"/>
                </a:solidFill>
                <a:latin typeface="Century Gothic" panose="020B0502020202020204" pitchFamily="34" charset="0"/>
              </a:rPr>
              <a:t>-</a:t>
            </a:r>
            <a:r>
              <a:rPr lang="en-SG" altLang="en-US" dirty="0">
                <a:latin typeface="Century Gothic" panose="020B0502020202020204" pitchFamily="34" charset="0"/>
              </a:rPr>
              <a:t> </a:t>
            </a:r>
            <a:r>
              <a:rPr lang="zh-CN" altLang="en-US" dirty="0">
                <a:latin typeface="Century Gothic" panose="020B0502020202020204" pitchFamily="34" charset="0"/>
              </a:rPr>
              <a:t>然而，产品相对昂贵，且缺乏全面性。</a:t>
            </a:r>
            <a:endParaRPr lang="en-SG" altLang="en-US" dirty="0">
              <a:latin typeface="Century Gothic" panose="020B0502020202020204" pitchFamily="34" charset="0"/>
            </a:endParaRPr>
          </a:p>
          <a:p>
            <a:pPr algn="r" eaLnBrk="1" hangingPunct="1"/>
            <a:endParaRPr lang="en-SG" altLang="en-US" b="1" dirty="0">
              <a:solidFill>
                <a:srgbClr val="9AB430"/>
              </a:solidFill>
              <a:latin typeface="Century Gothic" panose="020B0502020202020204" pitchFamily="34" charset="0"/>
            </a:endParaRPr>
          </a:p>
        </p:txBody>
      </p:sp>
      <p:sp>
        <p:nvSpPr>
          <p:cNvPr id="23" name="Rectangle 22">
            <a:extLst>
              <a:ext uri="{FF2B5EF4-FFF2-40B4-BE49-F238E27FC236}">
                <a16:creationId xmlns:a16="http://schemas.microsoft.com/office/drawing/2014/main" id="{821C58B5-9A1C-42DF-85A7-5677967E500A}"/>
              </a:ext>
            </a:extLst>
          </p:cNvPr>
          <p:cNvSpPr/>
          <p:nvPr/>
        </p:nvSpPr>
        <p:spPr>
          <a:xfrm>
            <a:off x="0" y="4927600"/>
            <a:ext cx="2886075" cy="215900"/>
          </a:xfrm>
          <a:prstGeom prst="rect">
            <a:avLst/>
          </a:prstGeom>
        </p:spPr>
        <p:txBody>
          <a:bodyPr>
            <a:spAutoFit/>
          </a:bodyPr>
          <a:lstStyle/>
          <a:p>
            <a:pPr defTabSz="914378" eaLnBrk="1" fontAlgn="auto" hangingPunct="1">
              <a:spcBef>
                <a:spcPts val="0"/>
              </a:spcBef>
              <a:spcAft>
                <a:spcPts val="0"/>
              </a:spcAft>
              <a:defRPr/>
            </a:pPr>
            <a:r>
              <a:rPr lang="en-SG" sz="800" kern="0" dirty="0">
                <a:latin typeface="Century Gothic" panose="020B0502020202020204" pitchFamily="34" charset="0"/>
                <a:cs typeface="Arial"/>
                <a:sym typeface="Arial"/>
              </a:rPr>
              <a:t>Company Confidential. Strictly for Internal Circulation.</a:t>
            </a:r>
          </a:p>
        </p:txBody>
      </p:sp>
      <p:pic>
        <p:nvPicPr>
          <p:cNvPr id="25610" name="Picture 23">
            <a:extLst>
              <a:ext uri="{FF2B5EF4-FFF2-40B4-BE49-F238E27FC236}">
                <a16:creationId xmlns:a16="http://schemas.microsoft.com/office/drawing/2014/main" id="{A0866B6A-437D-4CE7-B340-9589E77BE7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0450" y="31750"/>
            <a:ext cx="42386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1" name="Picture 24">
            <a:extLst>
              <a:ext uri="{FF2B5EF4-FFF2-40B4-BE49-F238E27FC236}">
                <a16:creationId xmlns:a16="http://schemas.microsoft.com/office/drawing/2014/main" id="{694A3D9C-5A74-4FC6-9303-2DE94E0923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2938" y="1792288"/>
            <a:ext cx="836612"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2" name="Picture 2" descr="https://yt3.ggpht.com/a-/AAuE7mDMbhlfHTmNHkICKNCPtgrcSlhxV0-o7rhPLw=s900-mo-c-c0xffffffff-rj-k-no">
            <a:extLst>
              <a:ext uri="{FF2B5EF4-FFF2-40B4-BE49-F238E27FC236}">
                <a16:creationId xmlns:a16="http://schemas.microsoft.com/office/drawing/2014/main" id="{480068A5-8624-4F2E-83B8-10C10F41C4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77088" y="1973263"/>
            <a:ext cx="4603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5">
            <a:extLst>
              <a:ext uri="{FF2B5EF4-FFF2-40B4-BE49-F238E27FC236}">
                <a16:creationId xmlns:a16="http://schemas.microsoft.com/office/drawing/2014/main" id="{F0A67216-B7C1-412C-A410-B3BFEDFA7A5F}"/>
              </a:ext>
            </a:extLst>
          </p:cNvPr>
          <p:cNvGrpSpPr>
            <a:grpSpLocks/>
          </p:cNvGrpSpPr>
          <p:nvPr/>
        </p:nvGrpSpPr>
        <p:grpSpPr bwMode="auto">
          <a:xfrm>
            <a:off x="7885113" y="4090036"/>
            <a:ext cx="917575" cy="917575"/>
            <a:chOff x="7655868" y="3975257"/>
            <a:chExt cx="1026253" cy="1026253"/>
          </a:xfrm>
        </p:grpSpPr>
        <p:pic>
          <p:nvPicPr>
            <p:cNvPr id="25623" name="Picture 4">
              <a:extLst>
                <a:ext uri="{FF2B5EF4-FFF2-40B4-BE49-F238E27FC236}">
                  <a16:creationId xmlns:a16="http://schemas.microsoft.com/office/drawing/2014/main" id="{CAC2FA13-D23C-4C93-9C43-487829A741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55868" y="3975257"/>
              <a:ext cx="1026253" cy="1026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a:extLst>
                <a:ext uri="{FF2B5EF4-FFF2-40B4-BE49-F238E27FC236}">
                  <a16:creationId xmlns:a16="http://schemas.microsoft.com/office/drawing/2014/main" id="{C3D07A38-6711-4E3C-818E-3ED9B80C6C1B}"/>
                </a:ext>
              </a:extLst>
            </p:cNvPr>
            <p:cNvSpPr/>
            <p:nvPr/>
          </p:nvSpPr>
          <p:spPr>
            <a:xfrm flipV="1">
              <a:off x="7865380" y="4626875"/>
              <a:ext cx="617882" cy="1633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912813">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defTabSz="912813">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defTabSz="912813">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defTabSz="912813">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defTabSz="912813">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912813"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912813"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912813"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912813"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SG" altLang="en-US">
                <a:solidFill>
                  <a:srgbClr val="FFFFFF"/>
                </a:solidFill>
              </a:endParaRPr>
            </a:p>
          </p:txBody>
        </p:sp>
        <p:pic>
          <p:nvPicPr>
            <p:cNvPr id="25625" name="Picture 6">
              <a:extLst>
                <a:ext uri="{FF2B5EF4-FFF2-40B4-BE49-F238E27FC236}">
                  <a16:creationId xmlns:a16="http://schemas.microsoft.com/office/drawing/2014/main" id="{FAB5139D-87EB-4274-A904-01D9F5CA760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17217" y="4589872"/>
              <a:ext cx="696863" cy="195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614" name="Group 16">
            <a:extLst>
              <a:ext uri="{FF2B5EF4-FFF2-40B4-BE49-F238E27FC236}">
                <a16:creationId xmlns:a16="http://schemas.microsoft.com/office/drawing/2014/main" id="{B9B00AF3-F20E-4DF7-A7ED-177C2E9297C0}"/>
              </a:ext>
            </a:extLst>
          </p:cNvPr>
          <p:cNvGrpSpPr>
            <a:grpSpLocks/>
          </p:cNvGrpSpPr>
          <p:nvPr/>
        </p:nvGrpSpPr>
        <p:grpSpPr bwMode="auto">
          <a:xfrm>
            <a:off x="1557338" y="3335338"/>
            <a:ext cx="838200" cy="836612"/>
            <a:chOff x="2760649" y="2877063"/>
            <a:chExt cx="837446" cy="837446"/>
          </a:xfrm>
        </p:grpSpPr>
        <p:pic>
          <p:nvPicPr>
            <p:cNvPr id="25621" name="Picture 25">
              <a:extLst>
                <a:ext uri="{FF2B5EF4-FFF2-40B4-BE49-F238E27FC236}">
                  <a16:creationId xmlns:a16="http://schemas.microsoft.com/office/drawing/2014/main" id="{CDA822B2-D700-452E-AFC3-EAD1CE2417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0649" y="2877063"/>
              <a:ext cx="837446" cy="837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22" name="Picture 14">
              <a:extLst>
                <a:ext uri="{FF2B5EF4-FFF2-40B4-BE49-F238E27FC236}">
                  <a16:creationId xmlns:a16="http://schemas.microsoft.com/office/drawing/2014/main" id="{47939321-F181-4124-A015-4EDB5654EFC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16110" t="17226" r="17334" b="20959"/>
            <a:stretch>
              <a:fillRect/>
            </a:stretch>
          </p:blipFill>
          <p:spPr bwMode="auto">
            <a:xfrm>
              <a:off x="2899507" y="3048000"/>
              <a:ext cx="552341" cy="493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615" name="Group 27">
            <a:extLst>
              <a:ext uri="{FF2B5EF4-FFF2-40B4-BE49-F238E27FC236}">
                <a16:creationId xmlns:a16="http://schemas.microsoft.com/office/drawing/2014/main" id="{BD89BFC0-6D01-48D2-A28C-5E8C6EF06F28}"/>
              </a:ext>
            </a:extLst>
          </p:cNvPr>
          <p:cNvGrpSpPr>
            <a:grpSpLocks/>
          </p:cNvGrpSpPr>
          <p:nvPr/>
        </p:nvGrpSpPr>
        <p:grpSpPr bwMode="auto">
          <a:xfrm>
            <a:off x="358775" y="3359150"/>
            <a:ext cx="836613" cy="838200"/>
            <a:chOff x="483319" y="969419"/>
            <a:chExt cx="837446" cy="837446"/>
          </a:xfrm>
        </p:grpSpPr>
        <p:pic>
          <p:nvPicPr>
            <p:cNvPr id="25618" name="Picture 29">
              <a:extLst>
                <a:ext uri="{FF2B5EF4-FFF2-40B4-BE49-F238E27FC236}">
                  <a16:creationId xmlns:a16="http://schemas.microsoft.com/office/drawing/2014/main" id="{7D951EE6-C0F1-451E-9BF1-161AE38325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319" y="969419"/>
              <a:ext cx="837446" cy="837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Oval 26">
              <a:extLst>
                <a:ext uri="{FF2B5EF4-FFF2-40B4-BE49-F238E27FC236}">
                  <a16:creationId xmlns:a16="http://schemas.microsoft.com/office/drawing/2014/main" id="{EA81DD3F-590D-444C-8A0B-98C7E3EB8A7D}"/>
                </a:ext>
              </a:extLst>
            </p:cNvPr>
            <p:cNvSpPr/>
            <p:nvPr/>
          </p:nvSpPr>
          <p:spPr>
            <a:xfrm>
              <a:off x="542115" y="1034448"/>
              <a:ext cx="703962" cy="6820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SG" altLang="en-US">
                <a:solidFill>
                  <a:srgbClr val="FFFFFF"/>
                </a:solidFill>
              </a:endParaRPr>
            </a:p>
          </p:txBody>
        </p:sp>
        <p:pic>
          <p:nvPicPr>
            <p:cNvPr id="25620" name="Picture 2" descr="https://upload.wikimedia.org/wikipedia/en/d/dd/Protecode-logo.PNG">
              <a:extLst>
                <a:ext uri="{FF2B5EF4-FFF2-40B4-BE49-F238E27FC236}">
                  <a16:creationId xmlns:a16="http://schemas.microsoft.com/office/drawing/2014/main" id="{03171136-31EE-416B-B368-B301854C5BF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3938" y="1201695"/>
              <a:ext cx="583795" cy="368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Oval 21">
            <a:extLst>
              <a:ext uri="{FF2B5EF4-FFF2-40B4-BE49-F238E27FC236}">
                <a16:creationId xmlns:a16="http://schemas.microsoft.com/office/drawing/2014/main" id="{E4FE6B74-AF8D-40C9-95FC-2CEE7E1E448F}"/>
              </a:ext>
            </a:extLst>
          </p:cNvPr>
          <p:cNvSpPr/>
          <p:nvPr/>
        </p:nvSpPr>
        <p:spPr>
          <a:xfrm>
            <a:off x="788987" y="3870325"/>
            <a:ext cx="907333" cy="603250"/>
          </a:xfrm>
          <a:prstGeom prst="ellipse">
            <a:avLst/>
          </a:prstGeom>
          <a:gradFill flip="none" rotWithShape="1">
            <a:gsLst>
              <a:gs pos="0">
                <a:srgbClr val="0C64AF"/>
              </a:gs>
              <a:gs pos="100000">
                <a:srgbClr val="46C3CD"/>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914378" eaLnBrk="1" fontAlgn="auto" hangingPunct="1">
              <a:spcBef>
                <a:spcPts val="0"/>
              </a:spcBef>
              <a:spcAft>
                <a:spcPts val="0"/>
              </a:spcAft>
              <a:defRPr/>
            </a:pPr>
            <a:r>
              <a:rPr lang="en-SG" sz="1200" b="1" kern="0" dirty="0">
                <a:solidFill>
                  <a:srgbClr val="FFFFFF"/>
                </a:solidFill>
                <a:latin typeface="Century Gothic" panose="020B0502020202020204" pitchFamily="34" charset="0"/>
                <a:sym typeface="Arial"/>
              </a:rPr>
              <a:t>3,</a:t>
            </a:r>
            <a:r>
              <a:rPr lang="en-US" altLang="zh-CN" sz="1200" b="1" kern="0" dirty="0">
                <a:solidFill>
                  <a:srgbClr val="FFFFFF"/>
                </a:solidFill>
                <a:latin typeface="Century Gothic" panose="020B0502020202020204" pitchFamily="34" charset="0"/>
                <a:sym typeface="Arial"/>
              </a:rPr>
              <a:t>500</a:t>
            </a:r>
            <a:r>
              <a:rPr lang="zh-CN" altLang="en-US" sz="1200" b="1" kern="0" dirty="0">
                <a:solidFill>
                  <a:srgbClr val="FFFFFF"/>
                </a:solidFill>
                <a:latin typeface="Century Gothic" panose="020B0502020202020204" pitchFamily="34" charset="0"/>
                <a:sym typeface="Arial"/>
              </a:rPr>
              <a:t>万</a:t>
            </a:r>
            <a:endParaRPr lang="en-SG" altLang="zh-CN" sz="1200" b="1" kern="0" dirty="0">
              <a:solidFill>
                <a:srgbClr val="FFFFFF"/>
              </a:solidFill>
              <a:latin typeface="Century Gothic" panose="020B0502020202020204" pitchFamily="34" charset="0"/>
              <a:sym typeface="Arial"/>
            </a:endParaRPr>
          </a:p>
          <a:p>
            <a:pPr algn="ctr" defTabSz="914378" eaLnBrk="1" fontAlgn="auto" hangingPunct="1">
              <a:spcBef>
                <a:spcPts val="0"/>
              </a:spcBef>
              <a:spcAft>
                <a:spcPts val="0"/>
              </a:spcAft>
              <a:defRPr/>
            </a:pPr>
            <a:r>
              <a:rPr lang="zh-CN" altLang="en-US" sz="700" kern="0" dirty="0">
                <a:solidFill>
                  <a:srgbClr val="FFFFFF"/>
                </a:solidFill>
                <a:latin typeface="Century Gothic" panose="020B0502020202020204" pitchFamily="34" charset="0"/>
                <a:sym typeface="Arial"/>
              </a:rPr>
              <a:t>收入</a:t>
            </a:r>
            <a:endParaRPr lang="en-SG" sz="700" kern="0" dirty="0">
              <a:solidFill>
                <a:srgbClr val="FFFFFF"/>
              </a:solidFill>
              <a:latin typeface="Century Gothic" panose="020B0502020202020204" pitchFamily="34" charset="0"/>
              <a:sym typeface="Arial"/>
            </a:endParaRPr>
          </a:p>
        </p:txBody>
      </p:sp>
      <p:sp>
        <p:nvSpPr>
          <p:cNvPr id="19" name="Oval 18">
            <a:extLst>
              <a:ext uri="{FF2B5EF4-FFF2-40B4-BE49-F238E27FC236}">
                <a16:creationId xmlns:a16="http://schemas.microsoft.com/office/drawing/2014/main" id="{892E9A42-5449-465B-AA8A-4113FEC90C6F}"/>
              </a:ext>
            </a:extLst>
          </p:cNvPr>
          <p:cNvSpPr/>
          <p:nvPr/>
        </p:nvSpPr>
        <p:spPr>
          <a:xfrm>
            <a:off x="2058987" y="3846513"/>
            <a:ext cx="777875" cy="625475"/>
          </a:xfrm>
          <a:prstGeom prst="ellipse">
            <a:avLst/>
          </a:prstGeom>
          <a:gradFill flip="none" rotWithShape="1">
            <a:gsLst>
              <a:gs pos="0">
                <a:srgbClr val="0C64AF"/>
              </a:gs>
              <a:gs pos="100000">
                <a:srgbClr val="46C3CD"/>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914378" eaLnBrk="1" fontAlgn="auto" hangingPunct="1">
              <a:spcBef>
                <a:spcPts val="0"/>
              </a:spcBef>
              <a:spcAft>
                <a:spcPts val="0"/>
              </a:spcAft>
              <a:defRPr/>
            </a:pPr>
            <a:r>
              <a:rPr lang="en-US" altLang="zh-CN" sz="1200" b="1" kern="0" dirty="0">
                <a:solidFill>
                  <a:srgbClr val="FFFFFF"/>
                </a:solidFill>
                <a:latin typeface="Century Gothic" panose="020B0502020202020204" pitchFamily="34" charset="0"/>
                <a:sym typeface="Arial"/>
              </a:rPr>
              <a:t>6</a:t>
            </a:r>
            <a:r>
              <a:rPr lang="en-SG" altLang="zh-CN" sz="1200" b="1" kern="0" dirty="0">
                <a:solidFill>
                  <a:srgbClr val="FFFFFF"/>
                </a:solidFill>
                <a:latin typeface="Century Gothic" panose="020B0502020202020204" pitchFamily="34" charset="0"/>
                <a:sym typeface="Arial"/>
              </a:rPr>
              <a:t>,</a:t>
            </a:r>
            <a:r>
              <a:rPr lang="en-US" altLang="zh-CN" sz="1200" b="1" kern="0" dirty="0">
                <a:solidFill>
                  <a:srgbClr val="FFFFFF"/>
                </a:solidFill>
                <a:latin typeface="Century Gothic" panose="020B0502020202020204" pitchFamily="34" charset="0"/>
                <a:sym typeface="Arial"/>
              </a:rPr>
              <a:t>000</a:t>
            </a:r>
            <a:r>
              <a:rPr lang="zh-CN" altLang="en-US" sz="1200" b="1" kern="0" dirty="0">
                <a:solidFill>
                  <a:srgbClr val="FFFFFF"/>
                </a:solidFill>
                <a:latin typeface="Century Gothic" panose="020B0502020202020204" pitchFamily="34" charset="0"/>
                <a:sym typeface="Arial"/>
              </a:rPr>
              <a:t>万</a:t>
            </a:r>
            <a:r>
              <a:rPr lang="zh-CN" altLang="en-US" sz="800" kern="0" dirty="0">
                <a:solidFill>
                  <a:srgbClr val="FFFFFF"/>
                </a:solidFill>
                <a:latin typeface="Century Gothic" panose="020B0502020202020204" pitchFamily="34" charset="0"/>
                <a:sym typeface="Arial"/>
              </a:rPr>
              <a:t>收入</a:t>
            </a:r>
            <a:endParaRPr lang="en-SG" sz="800" kern="0" dirty="0">
              <a:solidFill>
                <a:srgbClr val="FFFFFF"/>
              </a:solidFill>
              <a:latin typeface="Century Gothic" panose="020B0502020202020204" pitchFamily="34" charset="0"/>
              <a:sym typeface="Aria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11" grpId="0"/>
      <p:bldP spid="18" grpId="0"/>
      <p:bldP spid="13" grpId="0"/>
      <p:bldP spid="20" grpId="0"/>
      <p:bldP spid="22" grpId="0"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Flowchart: Process 25">
            <a:extLst>
              <a:ext uri="{FF2B5EF4-FFF2-40B4-BE49-F238E27FC236}">
                <a16:creationId xmlns:a16="http://schemas.microsoft.com/office/drawing/2014/main" id="{AFD2624E-10BE-45CB-8126-C06705E85090}"/>
              </a:ext>
            </a:extLst>
          </p:cNvPr>
          <p:cNvSpPr/>
          <p:nvPr/>
        </p:nvSpPr>
        <p:spPr>
          <a:xfrm>
            <a:off x="7312025" y="0"/>
            <a:ext cx="1831975" cy="5143500"/>
          </a:xfrm>
          <a:prstGeom prst="flowChartProcess">
            <a:avLst/>
          </a:prstGeom>
          <a:gradFill flip="none" rotWithShape="1">
            <a:gsLst>
              <a:gs pos="0">
                <a:srgbClr val="0C64AF"/>
              </a:gs>
              <a:gs pos="100000">
                <a:srgbClr val="46C3C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SG" altLang="en-US">
              <a:solidFill>
                <a:srgbClr val="FFFFFF"/>
              </a:solidFill>
            </a:endParaRPr>
          </a:p>
        </p:txBody>
      </p:sp>
      <p:sp>
        <p:nvSpPr>
          <p:cNvPr id="27651" name="Shape 131">
            <a:extLst>
              <a:ext uri="{FF2B5EF4-FFF2-40B4-BE49-F238E27FC236}">
                <a16:creationId xmlns:a16="http://schemas.microsoft.com/office/drawing/2014/main" id="{7110531E-AC17-4E4F-AEAD-D34F71ECEC5B}"/>
              </a:ext>
            </a:extLst>
          </p:cNvPr>
          <p:cNvSpPr txBox="1">
            <a:spLocks noGrp="1" noChangeArrowheads="1"/>
          </p:cNvSpPr>
          <p:nvPr>
            <p:ph type="ctrTitle" idx="4294967295"/>
          </p:nvPr>
        </p:nvSpPr>
        <p:spPr>
          <a:xfrm>
            <a:off x="323850" y="352425"/>
            <a:ext cx="5081588" cy="625475"/>
          </a:xfrm>
        </p:spPr>
        <p:txBody>
          <a:bodyPr/>
          <a:lstStyle/>
          <a:p>
            <a:pPr eaLnBrk="1" hangingPunct="1">
              <a:buClr>
                <a:srgbClr val="FFFFFF"/>
              </a:buClr>
              <a:buFont typeface="Dosis"/>
              <a:buNone/>
            </a:pPr>
            <a:r>
              <a:rPr lang="zh-CN" altLang="en-US" b="1" dirty="0">
                <a:solidFill>
                  <a:srgbClr val="46C3CD"/>
                </a:solidFill>
                <a:latin typeface="Century Gothic" panose="020B0502020202020204" pitchFamily="34" charset="0"/>
                <a:ea typeface="Dosis"/>
                <a:cs typeface="Dosis"/>
                <a:sym typeface="Dosis"/>
              </a:rPr>
              <a:t>竞争优势的定位</a:t>
            </a:r>
            <a:br>
              <a:rPr lang="en-SG" altLang="en-US" sz="3200" b="1" dirty="0">
                <a:solidFill>
                  <a:srgbClr val="0C64AF"/>
                </a:solidFill>
                <a:latin typeface="Century Gothic" panose="020B0502020202020204" pitchFamily="34" charset="0"/>
                <a:ea typeface="Dosis"/>
                <a:cs typeface="Dosis"/>
                <a:sym typeface="Dosis"/>
              </a:rPr>
            </a:br>
            <a:r>
              <a:rPr lang="zh-CN" altLang="en-US" sz="3200" b="1" dirty="0">
                <a:solidFill>
                  <a:srgbClr val="0C64AF"/>
                </a:solidFill>
                <a:latin typeface="Century Gothic" panose="020B0502020202020204" pitchFamily="34" charset="0"/>
                <a:ea typeface="Dosis"/>
                <a:cs typeface="Dosis"/>
                <a:sym typeface="Dosis"/>
              </a:rPr>
              <a:t>我们可以做的更好</a:t>
            </a:r>
            <a:br>
              <a:rPr lang="en-SG" altLang="en-US" sz="3200" b="1" dirty="0">
                <a:solidFill>
                  <a:srgbClr val="0C64AF"/>
                </a:solidFill>
                <a:latin typeface="Century Gothic" panose="020B0502020202020204" pitchFamily="34" charset="0"/>
                <a:ea typeface="Dosis"/>
                <a:cs typeface="Dosis"/>
                <a:sym typeface="Dosis"/>
              </a:rPr>
            </a:br>
            <a:endParaRPr lang="en-US" altLang="en-US" sz="1000" dirty="0">
              <a:solidFill>
                <a:schemeClr val="tx1"/>
              </a:solidFill>
              <a:latin typeface="Century Gothic" panose="020B0502020202020204" pitchFamily="34" charset="0"/>
              <a:ea typeface="Dosis"/>
              <a:cs typeface="Dosis"/>
              <a:sym typeface="Dosis"/>
            </a:endParaRPr>
          </a:p>
        </p:txBody>
      </p:sp>
      <p:sp>
        <p:nvSpPr>
          <p:cNvPr id="27652" name="Rectangle 23">
            <a:extLst>
              <a:ext uri="{FF2B5EF4-FFF2-40B4-BE49-F238E27FC236}">
                <a16:creationId xmlns:a16="http://schemas.microsoft.com/office/drawing/2014/main" id="{175CAFAB-EC09-451B-836B-FEC91F608547}"/>
              </a:ext>
            </a:extLst>
          </p:cNvPr>
          <p:cNvSpPr>
            <a:spLocks noChangeArrowheads="1"/>
          </p:cNvSpPr>
          <p:nvPr/>
        </p:nvSpPr>
        <p:spPr bwMode="auto">
          <a:xfrm>
            <a:off x="0" y="4927600"/>
            <a:ext cx="28860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SG" altLang="en-US" sz="800">
                <a:solidFill>
                  <a:schemeClr val="bg1"/>
                </a:solidFill>
                <a:latin typeface="Century Gothic" panose="020B0502020202020204" pitchFamily="34" charset="0"/>
              </a:rPr>
              <a:t>Company Confidential. Strictly for Internal Circulation.</a:t>
            </a:r>
          </a:p>
        </p:txBody>
      </p:sp>
      <p:sp>
        <p:nvSpPr>
          <p:cNvPr id="25" name="TextBox 24">
            <a:extLst>
              <a:ext uri="{FF2B5EF4-FFF2-40B4-BE49-F238E27FC236}">
                <a16:creationId xmlns:a16="http://schemas.microsoft.com/office/drawing/2014/main" id="{1128FA88-B08E-4721-9107-255A641F9891}"/>
              </a:ext>
            </a:extLst>
          </p:cNvPr>
          <p:cNvSpPr txBox="1">
            <a:spLocks noChangeArrowheads="1"/>
          </p:cNvSpPr>
          <p:nvPr/>
        </p:nvSpPr>
        <p:spPr bwMode="auto">
          <a:xfrm>
            <a:off x="400050" y="1492250"/>
            <a:ext cx="3471863"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Clr>
                <a:schemeClr val="bg1"/>
              </a:buClr>
              <a:buFont typeface="Arial" panose="020B0604020202020204" pitchFamily="34" charset="0"/>
              <a:buChar char="•"/>
            </a:pPr>
            <a:r>
              <a:rPr lang="zh-CN" altLang="en-US" b="1" dirty="0">
                <a:solidFill>
                  <a:srgbClr val="46C3CD"/>
                </a:solidFill>
                <a:latin typeface="Century Gothic" panose="020B0502020202020204" pitchFamily="34" charset="0"/>
              </a:rPr>
              <a:t>准确性更高</a:t>
            </a:r>
            <a:r>
              <a:rPr lang="zh-CN" altLang="en-US" dirty="0">
                <a:solidFill>
                  <a:schemeClr val="bg1"/>
                </a:solidFill>
                <a:latin typeface="Century Gothic" panose="020B0502020202020204" pitchFamily="34" charset="0"/>
              </a:rPr>
              <a:t>拥有更低的</a:t>
            </a:r>
            <a:r>
              <a:rPr lang="zh-CN" altLang="en-US" b="1" dirty="0">
                <a:solidFill>
                  <a:srgbClr val="46C3CD"/>
                </a:solidFill>
                <a:latin typeface="Century Gothic" panose="020B0502020202020204" pitchFamily="34" charset="0"/>
              </a:rPr>
              <a:t>假正率</a:t>
            </a:r>
            <a:endParaRPr lang="en-SG" altLang="zh-CN" b="1" dirty="0">
              <a:solidFill>
                <a:srgbClr val="46C3CD"/>
              </a:solidFill>
              <a:latin typeface="Century Gothic" panose="020B0502020202020204" pitchFamily="34" charset="0"/>
            </a:endParaRPr>
          </a:p>
          <a:p>
            <a:pPr eaLnBrk="1" hangingPunct="1">
              <a:buClr>
                <a:schemeClr val="bg1"/>
              </a:buClr>
              <a:buFont typeface="Arial" panose="020B0604020202020204" pitchFamily="34" charset="0"/>
              <a:buChar char="•"/>
            </a:pPr>
            <a:endParaRPr lang="en-SG" altLang="zh-CN" b="1" dirty="0">
              <a:solidFill>
                <a:srgbClr val="46C3CD"/>
              </a:solidFill>
              <a:latin typeface="Century Gothic" panose="020B0502020202020204" pitchFamily="34" charset="0"/>
            </a:endParaRPr>
          </a:p>
          <a:p>
            <a:pPr eaLnBrk="1" hangingPunct="1">
              <a:buClr>
                <a:schemeClr val="bg1"/>
              </a:buClr>
              <a:buFont typeface="Arial" panose="020B0604020202020204" pitchFamily="34" charset="0"/>
              <a:buChar char="•"/>
            </a:pPr>
            <a:r>
              <a:rPr lang="zh-CN" altLang="en-US" dirty="0">
                <a:solidFill>
                  <a:schemeClr val="bg1"/>
                </a:solidFill>
                <a:latin typeface="Century Gothic" panose="020B0502020202020204" pitchFamily="34" charset="0"/>
              </a:rPr>
              <a:t>通过敏锐的洞察力</a:t>
            </a:r>
            <a:r>
              <a:rPr lang="en-US" altLang="zh-CN" dirty="0">
                <a:solidFill>
                  <a:schemeClr val="bg1"/>
                </a:solidFill>
                <a:latin typeface="Century Gothic" panose="020B0502020202020204" pitchFamily="34" charset="0"/>
              </a:rPr>
              <a:t>- </a:t>
            </a:r>
            <a:r>
              <a:rPr lang="zh-CN" altLang="en-US" b="1" dirty="0">
                <a:solidFill>
                  <a:srgbClr val="46C3CD"/>
                </a:solidFill>
                <a:latin typeface="Century Gothic" panose="020B0502020202020204" pitchFamily="34" charset="0"/>
              </a:rPr>
              <a:t>针对性的补救</a:t>
            </a:r>
            <a:r>
              <a:rPr lang="zh-CN" altLang="en-US" dirty="0">
                <a:solidFill>
                  <a:schemeClr val="bg1"/>
                </a:solidFill>
                <a:latin typeface="Century Gothic" panose="020B0502020202020204" pitchFamily="34" charset="0"/>
              </a:rPr>
              <a:t>，来实现更快的修复能力从而缩短上市时间</a:t>
            </a:r>
            <a:endParaRPr lang="en-SG" altLang="en-US" dirty="0">
              <a:solidFill>
                <a:schemeClr val="bg1"/>
              </a:solidFill>
              <a:latin typeface="Century Gothic" panose="020B0502020202020204" pitchFamily="34" charset="0"/>
            </a:endParaRPr>
          </a:p>
          <a:p>
            <a:pPr eaLnBrk="1" hangingPunct="1">
              <a:buFont typeface="Arial" panose="020B0604020202020204" pitchFamily="34" charset="0"/>
              <a:buChar char="•"/>
            </a:pPr>
            <a:endParaRPr lang="en-SG" altLang="en-US" dirty="0">
              <a:solidFill>
                <a:schemeClr val="bg1"/>
              </a:solidFill>
              <a:latin typeface="Century Gothic" panose="020B0502020202020204" pitchFamily="34" charset="0"/>
            </a:endParaRPr>
          </a:p>
          <a:p>
            <a:pPr eaLnBrk="1" hangingPunct="1">
              <a:buFont typeface="Arial" panose="020B0604020202020204" pitchFamily="34" charset="0"/>
              <a:buChar char="•"/>
            </a:pPr>
            <a:r>
              <a:rPr lang="zh-CN" altLang="en-US" dirty="0">
                <a:solidFill>
                  <a:schemeClr val="bg1"/>
                </a:solidFill>
                <a:latin typeface="Century Gothic" panose="020B0502020202020204" pitchFamily="34" charset="0"/>
              </a:rPr>
              <a:t>市场上独一提供真正覆盖</a:t>
            </a:r>
            <a:r>
              <a:rPr lang="zh-CN" altLang="en-US" b="1" dirty="0">
                <a:solidFill>
                  <a:srgbClr val="46C3CD"/>
                </a:solidFill>
                <a:latin typeface="Century Gothic" panose="020B0502020202020204" pitchFamily="34" charset="0"/>
              </a:rPr>
              <a:t>源代码和二进制</a:t>
            </a:r>
            <a:r>
              <a:rPr lang="zh-CN" altLang="en-US" dirty="0">
                <a:solidFill>
                  <a:schemeClr val="bg1"/>
                </a:solidFill>
                <a:latin typeface="Century Gothic" panose="020B0502020202020204" pitchFamily="34" charset="0"/>
              </a:rPr>
              <a:t>的工具</a:t>
            </a:r>
            <a:r>
              <a:rPr lang="en-SG" altLang="en-US" dirty="0">
                <a:solidFill>
                  <a:schemeClr val="bg1"/>
                </a:solidFill>
                <a:latin typeface="Century Gothic" panose="020B0502020202020204" pitchFamily="34" charset="0"/>
              </a:rPr>
              <a:t>, </a:t>
            </a:r>
            <a:r>
              <a:rPr lang="zh-CN" altLang="en-US" dirty="0">
                <a:solidFill>
                  <a:schemeClr val="bg1"/>
                </a:solidFill>
                <a:latin typeface="Century Gothic" panose="020B0502020202020204" pitchFamily="34" charset="0"/>
              </a:rPr>
              <a:t>且支持广泛平台兼容和多语言选项。</a:t>
            </a:r>
            <a:endParaRPr lang="en-SG" altLang="en-US" dirty="0">
              <a:solidFill>
                <a:schemeClr val="bg1"/>
              </a:solidFill>
              <a:latin typeface="Century Gothic" panose="020B0502020202020204" pitchFamily="34" charset="0"/>
            </a:endParaRPr>
          </a:p>
        </p:txBody>
      </p:sp>
      <p:sp>
        <p:nvSpPr>
          <p:cNvPr id="28" name="Rectangle: Rounded Corners 27">
            <a:extLst>
              <a:ext uri="{FF2B5EF4-FFF2-40B4-BE49-F238E27FC236}">
                <a16:creationId xmlns:a16="http://schemas.microsoft.com/office/drawing/2014/main" id="{89D4BB66-5581-45A2-9228-CAD5FAC1AED5}"/>
              </a:ext>
            </a:extLst>
          </p:cNvPr>
          <p:cNvSpPr/>
          <p:nvPr/>
        </p:nvSpPr>
        <p:spPr>
          <a:xfrm>
            <a:off x="6410325" y="871538"/>
            <a:ext cx="2282825" cy="368617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SG" altLang="en-US">
              <a:solidFill>
                <a:srgbClr val="FFFFFF"/>
              </a:solidFill>
            </a:endParaRPr>
          </a:p>
        </p:txBody>
      </p:sp>
      <p:grpSp>
        <p:nvGrpSpPr>
          <p:cNvPr id="3" name="Group 2">
            <a:extLst>
              <a:ext uri="{FF2B5EF4-FFF2-40B4-BE49-F238E27FC236}">
                <a16:creationId xmlns:a16="http://schemas.microsoft.com/office/drawing/2014/main" id="{579A3509-023F-496D-B1EE-4447CD88317E}"/>
              </a:ext>
            </a:extLst>
          </p:cNvPr>
          <p:cNvGrpSpPr>
            <a:grpSpLocks/>
          </p:cNvGrpSpPr>
          <p:nvPr/>
        </p:nvGrpSpPr>
        <p:grpSpPr bwMode="auto">
          <a:xfrm>
            <a:off x="4716450" y="1000125"/>
            <a:ext cx="3284070" cy="3446273"/>
            <a:chOff x="2458211" y="857281"/>
            <a:chExt cx="3999396" cy="4234488"/>
          </a:xfrm>
        </p:grpSpPr>
        <p:cxnSp>
          <p:nvCxnSpPr>
            <p:cNvPr id="6" name="Straight Connector 5">
              <a:extLst>
                <a:ext uri="{FF2B5EF4-FFF2-40B4-BE49-F238E27FC236}">
                  <a16:creationId xmlns:a16="http://schemas.microsoft.com/office/drawing/2014/main" id="{669612B6-6CCB-44EB-A552-02E5CFF709FE}"/>
                </a:ext>
              </a:extLst>
            </p:cNvPr>
            <p:cNvCxnSpPr>
              <a:cxnSpLocks/>
            </p:cNvCxnSpPr>
            <p:nvPr/>
          </p:nvCxnSpPr>
          <p:spPr>
            <a:xfrm>
              <a:off x="2810085" y="4723342"/>
              <a:ext cx="3495377" cy="0"/>
            </a:xfrm>
            <a:prstGeom prst="line">
              <a:avLst/>
            </a:prstGeom>
            <a:ln w="19050">
              <a:solidFill>
                <a:srgbClr val="0C64AF"/>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A9726F9-652B-4A3F-8D1F-3EF3A162865C}"/>
                </a:ext>
              </a:extLst>
            </p:cNvPr>
            <p:cNvCxnSpPr>
              <a:cxnSpLocks/>
            </p:cNvCxnSpPr>
            <p:nvPr/>
          </p:nvCxnSpPr>
          <p:spPr>
            <a:xfrm>
              <a:off x="2810085" y="1227892"/>
              <a:ext cx="0" cy="3495450"/>
            </a:xfrm>
            <a:prstGeom prst="line">
              <a:avLst/>
            </a:prstGeom>
            <a:ln w="19050">
              <a:solidFill>
                <a:srgbClr val="0C64AF"/>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7685" name="TextBox 7">
              <a:extLst>
                <a:ext uri="{FF2B5EF4-FFF2-40B4-BE49-F238E27FC236}">
                  <a16:creationId xmlns:a16="http://schemas.microsoft.com/office/drawing/2014/main" id="{101DD03C-3527-43EE-96F0-4DBC07CCE23B}"/>
                </a:ext>
              </a:extLst>
            </p:cNvPr>
            <p:cNvSpPr txBox="1">
              <a:spLocks noChangeArrowheads="1"/>
            </p:cNvSpPr>
            <p:nvPr/>
          </p:nvSpPr>
          <p:spPr bwMode="auto">
            <a:xfrm rot="16200000">
              <a:off x="2021974" y="2525424"/>
              <a:ext cx="1172326" cy="29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zh-CN" altLang="en-US" sz="1000" b="1" dirty="0">
                  <a:solidFill>
                    <a:srgbClr val="46C3CD"/>
                  </a:solidFill>
                  <a:latin typeface="Century Gothic" panose="020B0502020202020204" pitchFamily="34" charset="0"/>
                </a:rPr>
                <a:t>结果的准确性</a:t>
              </a:r>
              <a:endParaRPr lang="en-SG" altLang="en-US" sz="1000" b="1" dirty="0">
                <a:solidFill>
                  <a:srgbClr val="46C3CD"/>
                </a:solidFill>
                <a:latin typeface="Century Gothic" panose="020B0502020202020204" pitchFamily="34" charset="0"/>
              </a:endParaRPr>
            </a:p>
          </p:txBody>
        </p:sp>
        <p:sp>
          <p:nvSpPr>
            <p:cNvPr id="27686" name="TextBox 8">
              <a:extLst>
                <a:ext uri="{FF2B5EF4-FFF2-40B4-BE49-F238E27FC236}">
                  <a16:creationId xmlns:a16="http://schemas.microsoft.com/office/drawing/2014/main" id="{12D6182D-33E7-44C7-B94E-81C73871925C}"/>
                </a:ext>
              </a:extLst>
            </p:cNvPr>
            <p:cNvSpPr txBox="1">
              <a:spLocks noChangeArrowheads="1"/>
            </p:cNvSpPr>
            <p:nvPr/>
          </p:nvSpPr>
          <p:spPr bwMode="auto">
            <a:xfrm>
              <a:off x="3484473" y="4789234"/>
              <a:ext cx="2411313" cy="302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zh-CN" altLang="en-US" sz="1000" b="1" dirty="0">
                  <a:solidFill>
                    <a:srgbClr val="46C3CD"/>
                  </a:solidFill>
                  <a:latin typeface="Century Gothic" panose="020B0502020202020204" pitchFamily="34" charset="0"/>
                </a:rPr>
                <a:t>语言优势和应用类型的覆盖范围</a:t>
              </a:r>
              <a:endParaRPr lang="en-SG" altLang="en-US" sz="1000" b="1" dirty="0">
                <a:solidFill>
                  <a:srgbClr val="46C3CD"/>
                </a:solidFill>
                <a:latin typeface="Century Gothic" panose="020B0502020202020204" pitchFamily="34" charset="0"/>
              </a:endParaRPr>
            </a:p>
          </p:txBody>
        </p:sp>
        <p:pic>
          <p:nvPicPr>
            <p:cNvPr id="27687" name="Picture 9">
              <a:extLst>
                <a:ext uri="{FF2B5EF4-FFF2-40B4-BE49-F238E27FC236}">
                  <a16:creationId xmlns:a16="http://schemas.microsoft.com/office/drawing/2014/main" id="{6203684C-5E9D-4EEA-9923-3D5698E230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4002" y="1025812"/>
              <a:ext cx="873605" cy="873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88" name="TextBox 11">
              <a:extLst>
                <a:ext uri="{FF2B5EF4-FFF2-40B4-BE49-F238E27FC236}">
                  <a16:creationId xmlns:a16="http://schemas.microsoft.com/office/drawing/2014/main" id="{D0EE0156-073B-4A8C-94B2-669DA90099ED}"/>
                </a:ext>
              </a:extLst>
            </p:cNvPr>
            <p:cNvSpPr txBox="1">
              <a:spLocks noChangeArrowheads="1"/>
            </p:cNvSpPr>
            <p:nvPr/>
          </p:nvSpPr>
          <p:spPr bwMode="auto">
            <a:xfrm>
              <a:off x="3224694" y="857281"/>
              <a:ext cx="1488943" cy="302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zh-CN" altLang="en-US" sz="1000" b="1" dirty="0">
                  <a:solidFill>
                    <a:srgbClr val="46C3CD"/>
                  </a:solidFill>
                  <a:latin typeface="Century Gothic" panose="020B0502020202020204" pitchFamily="34" charset="0"/>
                </a:rPr>
                <a:t>企业定价</a:t>
              </a:r>
              <a:r>
                <a:rPr lang="en-SG" altLang="en-US" sz="1000" b="1" dirty="0">
                  <a:solidFill>
                    <a:srgbClr val="46C3CD"/>
                  </a:solidFill>
                  <a:latin typeface="Century Gothic" panose="020B0502020202020204" pitchFamily="34" charset="0"/>
                </a:rPr>
                <a:t>(</a:t>
              </a:r>
              <a:r>
                <a:rPr lang="zh-CN" altLang="en-US" sz="1000" b="1" dirty="0">
                  <a:solidFill>
                    <a:srgbClr val="46C3CD"/>
                  </a:solidFill>
                  <a:latin typeface="Century Gothic" panose="020B0502020202020204" pitchFamily="34" charset="0"/>
                </a:rPr>
                <a:t>逆向</a:t>
              </a:r>
              <a:r>
                <a:rPr lang="en-SG" altLang="en-US" sz="1000" b="1" dirty="0">
                  <a:solidFill>
                    <a:srgbClr val="46C3CD"/>
                  </a:solidFill>
                  <a:latin typeface="Century Gothic" panose="020B0502020202020204" pitchFamily="34" charset="0"/>
                </a:rPr>
                <a:t>)</a:t>
              </a:r>
            </a:p>
          </p:txBody>
        </p:sp>
        <p:pic>
          <p:nvPicPr>
            <p:cNvPr id="27689" name="Picture 12">
              <a:extLst>
                <a:ext uri="{FF2B5EF4-FFF2-40B4-BE49-F238E27FC236}">
                  <a16:creationId xmlns:a16="http://schemas.microsoft.com/office/drawing/2014/main" id="{E8387D8D-0705-41C2-B7E7-403D5810F0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2353" y="962977"/>
              <a:ext cx="219077" cy="21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7656" name="Rectangle 29">
            <a:extLst>
              <a:ext uri="{FF2B5EF4-FFF2-40B4-BE49-F238E27FC236}">
                <a16:creationId xmlns:a16="http://schemas.microsoft.com/office/drawing/2014/main" id="{67E5843A-ED95-445A-AFAC-64B3FE58AC60}"/>
              </a:ext>
            </a:extLst>
          </p:cNvPr>
          <p:cNvSpPr>
            <a:spLocks noChangeArrowheads="1"/>
          </p:cNvSpPr>
          <p:nvPr/>
        </p:nvSpPr>
        <p:spPr bwMode="auto">
          <a:xfrm>
            <a:off x="7407275" y="4791075"/>
            <a:ext cx="173672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r>
              <a:rPr lang="zh-CN" altLang="en-US" sz="800" dirty="0">
                <a:solidFill>
                  <a:schemeClr val="tx1"/>
                </a:solidFill>
                <a:latin typeface="Century Gothic" panose="020B0502020202020204" pitchFamily="34" charset="0"/>
              </a:rPr>
              <a:t>信息基于广泛的内部基准和研究</a:t>
            </a:r>
            <a:endParaRPr lang="en-SG" altLang="en-US" sz="800" dirty="0">
              <a:solidFill>
                <a:schemeClr val="tx1"/>
              </a:solidFill>
              <a:latin typeface="Century Gothic" panose="020B0502020202020204" pitchFamily="34" charset="0"/>
            </a:endParaRPr>
          </a:p>
        </p:txBody>
      </p:sp>
      <p:pic>
        <p:nvPicPr>
          <p:cNvPr id="27657" name="Picture 32">
            <a:extLst>
              <a:ext uri="{FF2B5EF4-FFF2-40B4-BE49-F238E27FC236}">
                <a16:creationId xmlns:a16="http://schemas.microsoft.com/office/drawing/2014/main" id="{5C5417B1-6E56-44CB-BDEC-26C5B700C7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0450" y="31750"/>
            <a:ext cx="42386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41">
            <a:extLst>
              <a:ext uri="{FF2B5EF4-FFF2-40B4-BE49-F238E27FC236}">
                <a16:creationId xmlns:a16="http://schemas.microsoft.com/office/drawing/2014/main" id="{3AF38529-B9C7-4464-B50A-4140B326E829}"/>
              </a:ext>
            </a:extLst>
          </p:cNvPr>
          <p:cNvPicPr>
            <a:picLocks noChangeAspect="1"/>
          </p:cNvPicPr>
          <p:nvPr/>
        </p:nvPicPr>
        <p:blipFill>
          <a:blip r:embed="rId6"/>
          <a:stretch>
            <a:fillRect/>
          </a:stretch>
        </p:blipFill>
        <p:spPr>
          <a:xfrm>
            <a:off x="7396717" y="2283563"/>
            <a:ext cx="392271" cy="392271"/>
          </a:xfrm>
          <a:prstGeom prst="rect">
            <a:avLst/>
          </a:prstGeom>
        </p:spPr>
      </p:pic>
      <p:pic>
        <p:nvPicPr>
          <p:cNvPr id="43" name="Picture 42">
            <a:extLst>
              <a:ext uri="{FF2B5EF4-FFF2-40B4-BE49-F238E27FC236}">
                <a16:creationId xmlns:a16="http://schemas.microsoft.com/office/drawing/2014/main" id="{8335C7FB-03BF-4883-98F0-36C89F3FE590}"/>
              </a:ext>
            </a:extLst>
          </p:cNvPr>
          <p:cNvPicPr>
            <a:picLocks noChangeAspect="1"/>
          </p:cNvPicPr>
          <p:nvPr/>
        </p:nvPicPr>
        <p:blipFill>
          <a:blip r:embed="rId7"/>
          <a:stretch>
            <a:fillRect/>
          </a:stretch>
        </p:blipFill>
        <p:spPr>
          <a:xfrm>
            <a:off x="6956884" y="2502327"/>
            <a:ext cx="389456" cy="389456"/>
          </a:xfrm>
          <a:prstGeom prst="rect">
            <a:avLst/>
          </a:prstGeom>
        </p:spPr>
      </p:pic>
      <p:pic>
        <p:nvPicPr>
          <p:cNvPr id="44" name="Picture 43">
            <a:extLst>
              <a:ext uri="{FF2B5EF4-FFF2-40B4-BE49-F238E27FC236}">
                <a16:creationId xmlns:a16="http://schemas.microsoft.com/office/drawing/2014/main" id="{8E10F9ED-BD19-4055-AA48-C1984EF85A1F}"/>
              </a:ext>
            </a:extLst>
          </p:cNvPr>
          <p:cNvPicPr>
            <a:picLocks noChangeAspect="1"/>
          </p:cNvPicPr>
          <p:nvPr/>
        </p:nvPicPr>
        <p:blipFill>
          <a:blip r:embed="rId8"/>
          <a:stretch>
            <a:fillRect/>
          </a:stretch>
        </p:blipFill>
        <p:spPr>
          <a:xfrm>
            <a:off x="5539501" y="2818819"/>
            <a:ext cx="470262" cy="470262"/>
          </a:xfrm>
          <a:prstGeom prst="rect">
            <a:avLst/>
          </a:prstGeom>
        </p:spPr>
      </p:pic>
      <p:pic>
        <p:nvPicPr>
          <p:cNvPr id="45" name="Picture 44">
            <a:extLst>
              <a:ext uri="{FF2B5EF4-FFF2-40B4-BE49-F238E27FC236}">
                <a16:creationId xmlns:a16="http://schemas.microsoft.com/office/drawing/2014/main" id="{4D624A52-5BF1-4350-A762-9564560436F0}"/>
              </a:ext>
            </a:extLst>
          </p:cNvPr>
          <p:cNvPicPr>
            <a:picLocks noChangeAspect="1"/>
          </p:cNvPicPr>
          <p:nvPr/>
        </p:nvPicPr>
        <p:blipFill>
          <a:blip r:embed="rId9"/>
          <a:stretch>
            <a:fillRect/>
          </a:stretch>
        </p:blipFill>
        <p:spPr>
          <a:xfrm>
            <a:off x="6562682" y="3263078"/>
            <a:ext cx="317312" cy="317312"/>
          </a:xfrm>
          <a:prstGeom prst="rect">
            <a:avLst/>
          </a:prstGeom>
        </p:spPr>
      </p:pic>
      <p:pic>
        <p:nvPicPr>
          <p:cNvPr id="46" name="Picture 45">
            <a:extLst>
              <a:ext uri="{FF2B5EF4-FFF2-40B4-BE49-F238E27FC236}">
                <a16:creationId xmlns:a16="http://schemas.microsoft.com/office/drawing/2014/main" id="{265A14DF-6952-47E1-9F4E-3609AB707C28}"/>
              </a:ext>
            </a:extLst>
          </p:cNvPr>
          <p:cNvPicPr>
            <a:picLocks noChangeAspect="1"/>
          </p:cNvPicPr>
          <p:nvPr/>
        </p:nvPicPr>
        <p:blipFill>
          <a:blip r:embed="rId10"/>
          <a:stretch>
            <a:fillRect/>
          </a:stretch>
        </p:blipFill>
        <p:spPr>
          <a:xfrm>
            <a:off x="5521595" y="2083825"/>
            <a:ext cx="485420" cy="485420"/>
          </a:xfrm>
          <a:prstGeom prst="rect">
            <a:avLst/>
          </a:prstGeom>
        </p:spPr>
      </p:pic>
      <p:pic>
        <p:nvPicPr>
          <p:cNvPr id="10" name="Picture 9">
            <a:extLst>
              <a:ext uri="{FF2B5EF4-FFF2-40B4-BE49-F238E27FC236}">
                <a16:creationId xmlns:a16="http://schemas.microsoft.com/office/drawing/2014/main" id="{AE3F9A5F-1036-45D2-86B4-B0B6E8E6E347}"/>
              </a:ext>
            </a:extLst>
          </p:cNvPr>
          <p:cNvPicPr>
            <a:picLocks noChangeAspect="1"/>
          </p:cNvPicPr>
          <p:nvPr/>
        </p:nvPicPr>
        <p:blipFill>
          <a:blip r:embed="rId11"/>
          <a:stretch>
            <a:fillRect/>
          </a:stretch>
        </p:blipFill>
        <p:spPr>
          <a:xfrm>
            <a:off x="5883499" y="3325025"/>
            <a:ext cx="510730" cy="51073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698" name="Shape 131">
            <a:extLst>
              <a:ext uri="{FF2B5EF4-FFF2-40B4-BE49-F238E27FC236}">
                <a16:creationId xmlns:a16="http://schemas.microsoft.com/office/drawing/2014/main" id="{EE0C3941-6A3C-4E30-AA33-232D6EF6FB9F}"/>
              </a:ext>
            </a:extLst>
          </p:cNvPr>
          <p:cNvSpPr txBox="1">
            <a:spLocks noGrp="1" noChangeArrowheads="1"/>
          </p:cNvSpPr>
          <p:nvPr>
            <p:ph type="ctrTitle" idx="4294967295"/>
          </p:nvPr>
        </p:nvSpPr>
        <p:spPr>
          <a:xfrm>
            <a:off x="290391" y="358776"/>
            <a:ext cx="5081588" cy="625475"/>
          </a:xfrm>
        </p:spPr>
        <p:txBody>
          <a:bodyPr/>
          <a:lstStyle/>
          <a:p>
            <a:pPr eaLnBrk="1" hangingPunct="1">
              <a:buClr>
                <a:srgbClr val="FFFFFF"/>
              </a:buClr>
              <a:buFont typeface="Dosis"/>
              <a:buNone/>
            </a:pPr>
            <a:r>
              <a:rPr lang="zh-CN" altLang="en-US" b="1" dirty="0">
                <a:solidFill>
                  <a:srgbClr val="46C3CD"/>
                </a:solidFill>
                <a:latin typeface="Century Gothic" panose="020B0502020202020204" pitchFamily="34" charset="0"/>
                <a:ea typeface="Dosis"/>
                <a:cs typeface="Dosis"/>
                <a:sym typeface="Dosis"/>
              </a:rPr>
              <a:t>准确率的基准</a:t>
            </a:r>
            <a:br>
              <a:rPr lang="en-SG" altLang="en-US" sz="3200" b="1" dirty="0">
                <a:solidFill>
                  <a:srgbClr val="0C64AF"/>
                </a:solidFill>
                <a:latin typeface="Century Gothic" panose="020B0502020202020204" pitchFamily="34" charset="0"/>
                <a:ea typeface="Dosis"/>
                <a:cs typeface="Dosis"/>
                <a:sym typeface="Dosis"/>
              </a:rPr>
            </a:br>
            <a:r>
              <a:rPr lang="zh-CN" altLang="en-US" sz="3200" b="1" dirty="0">
                <a:solidFill>
                  <a:srgbClr val="0C64AF"/>
                </a:solidFill>
                <a:latin typeface="Century Gothic" panose="020B0502020202020204" pitchFamily="34" charset="0"/>
                <a:ea typeface="Dosis"/>
                <a:cs typeface="Dosis"/>
                <a:sym typeface="Dosis"/>
              </a:rPr>
              <a:t>真阳性率</a:t>
            </a:r>
            <a:br>
              <a:rPr lang="en-SG" altLang="en-US" sz="3200" b="1" dirty="0">
                <a:solidFill>
                  <a:srgbClr val="0C64AF"/>
                </a:solidFill>
                <a:latin typeface="Century Gothic" panose="020B0502020202020204" pitchFamily="34" charset="0"/>
                <a:ea typeface="Dosis"/>
                <a:cs typeface="Dosis"/>
                <a:sym typeface="Dosis"/>
              </a:rPr>
            </a:br>
            <a:endParaRPr lang="en-US" altLang="en-US" sz="1000" dirty="0">
              <a:solidFill>
                <a:schemeClr val="tx1"/>
              </a:solidFill>
              <a:latin typeface="Century Gothic" panose="020B0502020202020204" pitchFamily="34" charset="0"/>
              <a:ea typeface="Dosis"/>
              <a:cs typeface="Dosis"/>
              <a:sym typeface="Dosis"/>
            </a:endParaRPr>
          </a:p>
        </p:txBody>
      </p:sp>
      <p:graphicFrame>
        <p:nvGraphicFramePr>
          <p:cNvPr id="24" name="Table 23">
            <a:extLst>
              <a:ext uri="{FF2B5EF4-FFF2-40B4-BE49-F238E27FC236}">
                <a16:creationId xmlns:a16="http://schemas.microsoft.com/office/drawing/2014/main" id="{650C1AFE-1EAD-4AE5-BC8A-C1B44C2E057D}"/>
              </a:ext>
            </a:extLst>
          </p:cNvPr>
          <p:cNvGraphicFramePr>
            <a:graphicFrameLocks noGrp="1"/>
          </p:cNvGraphicFramePr>
          <p:nvPr>
            <p:extLst>
              <p:ext uri="{D42A27DB-BD31-4B8C-83A1-F6EECF244321}">
                <p14:modId xmlns:p14="http://schemas.microsoft.com/office/powerpoint/2010/main" val="2333563599"/>
              </p:ext>
            </p:extLst>
          </p:nvPr>
        </p:nvGraphicFramePr>
        <p:xfrm>
          <a:off x="835025" y="1230313"/>
          <a:ext cx="7440613" cy="2187575"/>
        </p:xfrm>
        <a:graphic>
          <a:graphicData uri="http://schemas.openxmlformats.org/drawingml/2006/table">
            <a:tbl>
              <a:tblPr/>
              <a:tblGrid>
                <a:gridCol w="1704975">
                  <a:extLst>
                    <a:ext uri="{9D8B030D-6E8A-4147-A177-3AD203B41FA5}">
                      <a16:colId xmlns:a16="http://schemas.microsoft.com/office/drawing/2014/main" val="3665102394"/>
                    </a:ext>
                  </a:extLst>
                </a:gridCol>
                <a:gridCol w="1435100">
                  <a:extLst>
                    <a:ext uri="{9D8B030D-6E8A-4147-A177-3AD203B41FA5}">
                      <a16:colId xmlns:a16="http://schemas.microsoft.com/office/drawing/2014/main" val="3146757617"/>
                    </a:ext>
                  </a:extLst>
                </a:gridCol>
                <a:gridCol w="1433513">
                  <a:extLst>
                    <a:ext uri="{9D8B030D-6E8A-4147-A177-3AD203B41FA5}">
                      <a16:colId xmlns:a16="http://schemas.microsoft.com/office/drawing/2014/main" val="4005933576"/>
                    </a:ext>
                  </a:extLst>
                </a:gridCol>
                <a:gridCol w="1433512">
                  <a:extLst>
                    <a:ext uri="{9D8B030D-6E8A-4147-A177-3AD203B41FA5}">
                      <a16:colId xmlns:a16="http://schemas.microsoft.com/office/drawing/2014/main" val="2008551340"/>
                    </a:ext>
                  </a:extLst>
                </a:gridCol>
                <a:gridCol w="1433513">
                  <a:extLst>
                    <a:ext uri="{9D8B030D-6E8A-4147-A177-3AD203B41FA5}">
                      <a16:colId xmlns:a16="http://schemas.microsoft.com/office/drawing/2014/main" val="2193527989"/>
                    </a:ext>
                  </a:extLst>
                </a:gridCol>
              </a:tblGrid>
              <a:tr h="422275">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SG" altLang="en-US" sz="1600" b="1" i="0" u="none" strike="noStrike" cap="none" normalizeH="0" baseline="0" dirty="0">
                          <a:ln>
                            <a:noFill/>
                          </a:ln>
                          <a:solidFill>
                            <a:srgbClr val="FFC000"/>
                          </a:solidFill>
                          <a:effectLst/>
                          <a:latin typeface="Century Gothic" panose="020B0502020202020204" pitchFamily="34" charset="0"/>
                          <a:cs typeface="Arial" panose="020B0604020202020204" pitchFamily="34" charset="0"/>
                          <a:sym typeface="Arial" panose="020B0604020202020204" pitchFamily="34" charset="0"/>
                        </a:rPr>
                        <a:t>SCA </a:t>
                      </a:r>
                      <a:r>
                        <a:rPr kumimoji="0" lang="zh-CN" altLang="en-US" sz="1600" b="1" i="0" u="none" strike="noStrike" cap="none" normalizeH="0" baseline="0" dirty="0">
                          <a:ln>
                            <a:noFill/>
                          </a:ln>
                          <a:solidFill>
                            <a:srgbClr val="FFC000"/>
                          </a:solidFill>
                          <a:effectLst/>
                          <a:latin typeface="Century Gothic" panose="020B0502020202020204" pitchFamily="34" charset="0"/>
                          <a:cs typeface="Arial" panose="020B0604020202020204" pitchFamily="34" charset="0"/>
                          <a:sym typeface="Arial" panose="020B0604020202020204" pitchFamily="34" charset="0"/>
                        </a:rPr>
                        <a:t>源代码</a:t>
                      </a:r>
                      <a:endParaRPr kumimoji="0" lang="en-SG" altLang="en-US" sz="1600" b="1" i="0" u="none" strike="noStrike" cap="none" normalizeH="0" baseline="0" dirty="0">
                        <a:ln>
                          <a:noFill/>
                        </a:ln>
                        <a:solidFill>
                          <a:srgbClr val="FFC000"/>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98" marB="53898" horzOverflow="overflow">
                    <a:lnL>
                      <a:noFill/>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SG" altLang="en-US" sz="1200" b="0" i="0" u="none" strike="noStrike" cap="none" normalizeH="0" baseline="0">
                        <a:ln>
                          <a:noFill/>
                        </a:ln>
                        <a:solidFill>
                          <a:schemeClr val="tx1"/>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98" marB="5389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SG" altLang="en-US" sz="1200" b="0" i="0" u="none" strike="noStrike" cap="none" normalizeH="0" baseline="0">
                        <a:ln>
                          <a:noFill/>
                        </a:ln>
                        <a:solidFill>
                          <a:schemeClr val="tx1"/>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98" marB="5389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SG" altLang="en-US" sz="1200" b="0" i="0" u="none" strike="noStrike" cap="none" normalizeH="0" baseline="0">
                        <a:ln>
                          <a:noFill/>
                        </a:ln>
                        <a:solidFill>
                          <a:schemeClr val="tx1"/>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98" marB="5389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SG" altLang="en-US" sz="1200" b="1" i="0" u="none" strike="noStrike" cap="none" normalizeH="0" baseline="0">
                        <a:ln>
                          <a:noFill/>
                        </a:ln>
                        <a:solidFill>
                          <a:schemeClr val="tx1"/>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98" marB="53898" horzOverflow="overflow">
                    <a:lnL w="12700" cap="flat" cmpd="sng" algn="ctr">
                      <a:solidFill>
                        <a:schemeClr val="bg1"/>
                      </a:solidFill>
                      <a:prstDash val="solid"/>
                      <a:round/>
                      <a:headEnd type="none" w="med" len="med"/>
                      <a:tailEnd type="none" w="med" len="med"/>
                    </a:lnL>
                    <a:lnR>
                      <a:noFill/>
                    </a:lnR>
                    <a:lnT>
                      <a:noFill/>
                    </a:lnT>
                    <a:lnB w="12700" cap="flat" cmpd="sng" algn="ctr">
                      <a:solidFill>
                        <a:schemeClr val="bg1"/>
                      </a:solidFill>
                      <a:prstDash val="solid"/>
                      <a:round/>
                      <a:headEnd type="none" w="med" len="med"/>
                      <a:tailEnd type="none" w="med" len="med"/>
                    </a:lnB>
                    <a:lnTlToBr>
                      <a:noFill/>
                    </a:lnTlToBr>
                    <a:lnBlToTr>
                      <a:noFill/>
                    </a:lnBlToTr>
                    <a:solidFill>
                      <a:srgbClr val="46C3CD"/>
                    </a:solidFill>
                  </a:tcPr>
                </a:tc>
                <a:extLst>
                  <a:ext uri="{0D108BD9-81ED-4DB2-BD59-A6C34878D82A}">
                    <a16:rowId xmlns:a16="http://schemas.microsoft.com/office/drawing/2014/main" val="1269823772"/>
                  </a:ext>
                </a:extLst>
              </a:tr>
              <a:tr h="441325">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SG" altLang="en-US" sz="1200" b="0" i="0" u="none" strike="noStrike" cap="none" normalizeH="0" baseline="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C/C++</a:t>
                      </a:r>
                    </a:p>
                  </a:txBody>
                  <a:tcPr marL="107796" marR="107796" marT="53898" marB="53898" anchor="ctr" horzOverflow="overflow">
                    <a:lnL>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SG" altLang="en-US" sz="1200" b="0" i="0" u="none" strike="noStrike" cap="none" normalizeH="0" baseline="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80%</a:t>
                      </a:r>
                    </a:p>
                  </a:txBody>
                  <a:tcPr marL="107796" marR="107796" marT="53898" marB="5389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800" b="1" i="0" u="none" strike="noStrike" cap="none" normalizeH="0" baseline="0" dirty="0">
                          <a:ln>
                            <a:noFill/>
                          </a:ln>
                          <a:solidFill>
                            <a:srgbClr val="C00000"/>
                          </a:solidFill>
                          <a:effectLst/>
                          <a:latin typeface="Century Gothic" panose="020B0502020202020204" pitchFamily="34" charset="0"/>
                          <a:cs typeface="Arial" panose="020B0604020202020204" pitchFamily="34" charset="0"/>
                          <a:sym typeface="Arial" panose="020B0604020202020204" pitchFamily="34" charset="0"/>
                        </a:rPr>
                        <a:t>不支持</a:t>
                      </a:r>
                      <a:endParaRPr kumimoji="0" lang="en-SG" altLang="en-US" sz="800" b="1" i="0" u="none" strike="noStrike" cap="none" normalizeH="0" baseline="0" dirty="0">
                        <a:ln>
                          <a:noFill/>
                        </a:ln>
                        <a:solidFill>
                          <a:srgbClr val="C00000"/>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98" marB="5389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800" b="1" i="0" u="none" strike="noStrike" cap="none" normalizeH="0" baseline="0" dirty="0">
                          <a:ln>
                            <a:noFill/>
                          </a:ln>
                          <a:solidFill>
                            <a:srgbClr val="C00000"/>
                          </a:solidFill>
                          <a:effectLst/>
                          <a:latin typeface="Century Gothic" panose="020B0502020202020204" pitchFamily="34" charset="0"/>
                          <a:cs typeface="Arial" panose="020B0604020202020204" pitchFamily="34" charset="0"/>
                          <a:sym typeface="Arial" panose="020B0604020202020204" pitchFamily="34" charset="0"/>
                        </a:rPr>
                        <a:t>不支持</a:t>
                      </a:r>
                      <a:endParaRPr kumimoji="0" lang="en-SG" altLang="en-US" sz="800" b="1" i="0" u="none" strike="noStrike" cap="none" normalizeH="0" baseline="0" dirty="0">
                        <a:ln>
                          <a:noFill/>
                        </a:ln>
                        <a:solidFill>
                          <a:srgbClr val="C00000"/>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98" marB="5389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SG" altLang="en-US" sz="1200" b="1" i="0" u="none" strike="noStrike" cap="none" normalizeH="0" baseline="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93%</a:t>
                      </a:r>
                    </a:p>
                  </a:txBody>
                  <a:tcPr marL="107796" marR="107796" marT="53898" marB="53898" anchor="ctr" horzOverflow="overflow">
                    <a:lnL w="12700"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6C3CD"/>
                    </a:solidFill>
                  </a:tcPr>
                </a:tc>
                <a:extLst>
                  <a:ext uri="{0D108BD9-81ED-4DB2-BD59-A6C34878D82A}">
                    <a16:rowId xmlns:a16="http://schemas.microsoft.com/office/drawing/2014/main" val="2633888013"/>
                  </a:ext>
                </a:extLst>
              </a:tr>
              <a:tr h="441325">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SG" altLang="en-US" sz="1200" b="0" i="0" u="none" strike="noStrike" cap="none" normalizeH="0" baseline="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Java</a:t>
                      </a:r>
                    </a:p>
                  </a:txBody>
                  <a:tcPr marL="107796" marR="107796" marT="53898" marB="53898" anchor="ctr" horzOverflow="overflow">
                    <a:lnL>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SG" altLang="en-US" sz="1200" b="0" i="0" u="none" strike="noStrike" cap="none" normalizeH="0" baseline="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81%</a:t>
                      </a:r>
                    </a:p>
                  </a:txBody>
                  <a:tcPr marL="107796" marR="107796" marT="53898" marB="5389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SG" altLang="en-US" sz="1200" b="0" i="0" u="none" strike="noStrike" cap="none" normalizeH="0" baseline="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71%</a:t>
                      </a:r>
                    </a:p>
                  </a:txBody>
                  <a:tcPr marL="107796" marR="107796" marT="53898" marB="5389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SG" altLang="en-US" sz="1200" b="0" i="0" u="none" strike="noStrike" cap="none" normalizeH="0" baseline="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68%</a:t>
                      </a:r>
                    </a:p>
                  </a:txBody>
                  <a:tcPr marL="107796" marR="107796" marT="53898" marB="5389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SG" altLang="en-US" sz="1200" b="1" i="0" u="none" strike="noStrike" cap="none" normalizeH="0" baseline="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94%</a:t>
                      </a:r>
                    </a:p>
                  </a:txBody>
                  <a:tcPr marL="107796" marR="107796" marT="53898" marB="53898" anchor="ctr" horzOverflow="overflow">
                    <a:lnL w="12700"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6C3CD"/>
                    </a:solidFill>
                  </a:tcPr>
                </a:tc>
                <a:extLst>
                  <a:ext uri="{0D108BD9-81ED-4DB2-BD59-A6C34878D82A}">
                    <a16:rowId xmlns:a16="http://schemas.microsoft.com/office/drawing/2014/main" val="3168854460"/>
                  </a:ext>
                </a:extLst>
              </a:tr>
              <a:tr h="441325">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SG" altLang="en-US" sz="1200" b="0" i="0" u="none" strike="noStrike" cap="none" normalizeH="0" baseline="0" dirty="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JavaScript</a:t>
                      </a:r>
                    </a:p>
                  </a:txBody>
                  <a:tcPr marL="107796" marR="107796" marT="53898" marB="53898" anchor="ctr" horzOverflow="overflow">
                    <a:lnL>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SG" altLang="en-US" sz="1200" b="0" i="0" u="none" strike="noStrike" cap="none" normalizeH="0" baseline="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84%</a:t>
                      </a:r>
                    </a:p>
                  </a:txBody>
                  <a:tcPr marL="107796" marR="107796" marT="53898" marB="5389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SG" altLang="en-US" sz="1200" b="0" i="0" u="none" strike="noStrike" cap="none" normalizeH="0" baseline="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83%</a:t>
                      </a:r>
                    </a:p>
                  </a:txBody>
                  <a:tcPr marL="107796" marR="107796" marT="53898" marB="5389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SG" altLang="en-US" sz="1200" b="0" i="0" u="none" strike="noStrike" cap="none" normalizeH="0" baseline="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86%</a:t>
                      </a:r>
                    </a:p>
                  </a:txBody>
                  <a:tcPr marL="107796" marR="107796" marT="53898" marB="5389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SG" altLang="en-US" sz="1200" b="1" i="0" u="none" strike="noStrike" cap="none" normalizeH="0" baseline="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87%</a:t>
                      </a:r>
                    </a:p>
                  </a:txBody>
                  <a:tcPr marL="107796" marR="107796" marT="53898" marB="53898" anchor="ctr" horzOverflow="overflow">
                    <a:lnL w="12700"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6C3CD"/>
                    </a:solidFill>
                  </a:tcPr>
                </a:tc>
                <a:extLst>
                  <a:ext uri="{0D108BD9-81ED-4DB2-BD59-A6C34878D82A}">
                    <a16:rowId xmlns:a16="http://schemas.microsoft.com/office/drawing/2014/main" val="4202964991"/>
                  </a:ext>
                </a:extLst>
              </a:tr>
              <a:tr h="441325">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SG" altLang="en-US" sz="1200" b="0" i="0" u="none" strike="noStrike" cap="none" normalizeH="0" baseline="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Python</a:t>
                      </a:r>
                    </a:p>
                  </a:txBody>
                  <a:tcPr marL="107796" marR="107796" marT="53898" marB="53898" anchor="ctr" horzOverflow="overflow">
                    <a:lnL>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SG" altLang="en-US" sz="1200" b="0" i="0" u="none" strike="noStrike" cap="none" normalizeH="0" baseline="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93%</a:t>
                      </a:r>
                    </a:p>
                  </a:txBody>
                  <a:tcPr marL="107796" marR="107796" marT="53898" marB="5389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SG" altLang="en-US" sz="1200" b="0" i="0" u="none" strike="noStrike" cap="none" normalizeH="0" baseline="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89%</a:t>
                      </a:r>
                    </a:p>
                  </a:txBody>
                  <a:tcPr marL="107796" marR="107796" marT="53898" marB="5389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SG" altLang="en-US" sz="1200" b="0" i="0" u="none" strike="noStrike" cap="none" normalizeH="0" baseline="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91%</a:t>
                      </a:r>
                    </a:p>
                  </a:txBody>
                  <a:tcPr marL="107796" marR="107796" marT="53898" marB="5389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SG" altLang="en-US" sz="1200" b="1" i="0" u="none" strike="noStrike" cap="none" normalizeH="0" baseline="0" dirty="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93%</a:t>
                      </a:r>
                    </a:p>
                  </a:txBody>
                  <a:tcPr marL="107796" marR="107796" marT="53898" marB="53898" anchor="ctr" horzOverflow="overflow">
                    <a:lnL w="12700"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6C3CD"/>
                    </a:solidFill>
                  </a:tcPr>
                </a:tc>
                <a:extLst>
                  <a:ext uri="{0D108BD9-81ED-4DB2-BD59-A6C34878D82A}">
                    <a16:rowId xmlns:a16="http://schemas.microsoft.com/office/drawing/2014/main" val="891595286"/>
                  </a:ext>
                </a:extLst>
              </a:tr>
            </a:tbl>
          </a:graphicData>
        </a:graphic>
      </p:graphicFrame>
      <p:pic>
        <p:nvPicPr>
          <p:cNvPr id="25" name="Picture 24">
            <a:extLst>
              <a:ext uri="{FF2B5EF4-FFF2-40B4-BE49-F238E27FC236}">
                <a16:creationId xmlns:a16="http://schemas.microsoft.com/office/drawing/2014/main" id="{B3BAB7E7-AA6D-4322-A7C2-86DCA3B182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8375" y="1030288"/>
            <a:ext cx="490538"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35" name="Rectangle 9">
            <a:extLst>
              <a:ext uri="{FF2B5EF4-FFF2-40B4-BE49-F238E27FC236}">
                <a16:creationId xmlns:a16="http://schemas.microsoft.com/office/drawing/2014/main" id="{0B0F7F7A-52CC-41B8-A575-B5A842A1B28F}"/>
              </a:ext>
            </a:extLst>
          </p:cNvPr>
          <p:cNvSpPr>
            <a:spLocks noChangeArrowheads="1"/>
          </p:cNvSpPr>
          <p:nvPr/>
        </p:nvSpPr>
        <p:spPr bwMode="auto">
          <a:xfrm>
            <a:off x="0" y="4927600"/>
            <a:ext cx="28860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SG" altLang="en-US" sz="800">
                <a:solidFill>
                  <a:schemeClr val="bg1"/>
                </a:solidFill>
                <a:latin typeface="Century Gothic" panose="020B0502020202020204" pitchFamily="34" charset="0"/>
              </a:rPr>
              <a:t>Company Confidential. Strictly for Internal Circulation.</a:t>
            </a:r>
          </a:p>
        </p:txBody>
      </p:sp>
      <p:sp>
        <p:nvSpPr>
          <p:cNvPr id="29736" name="Rectangle 10">
            <a:extLst>
              <a:ext uri="{FF2B5EF4-FFF2-40B4-BE49-F238E27FC236}">
                <a16:creationId xmlns:a16="http://schemas.microsoft.com/office/drawing/2014/main" id="{94E2661E-F7D9-41B5-9C80-F66AAA0F3D1B}"/>
              </a:ext>
            </a:extLst>
          </p:cNvPr>
          <p:cNvSpPr>
            <a:spLocks noChangeArrowheads="1"/>
          </p:cNvSpPr>
          <p:nvPr/>
        </p:nvSpPr>
        <p:spPr bwMode="auto">
          <a:xfrm>
            <a:off x="7407275" y="4791075"/>
            <a:ext cx="173672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r>
              <a:rPr lang="zh-CN" altLang="en-US" sz="800" dirty="0">
                <a:solidFill>
                  <a:schemeClr val="bg1"/>
                </a:solidFill>
                <a:latin typeface="Century Gothic" panose="020B0502020202020204" pitchFamily="34" charset="0"/>
              </a:rPr>
              <a:t>信息基于广泛的内部基准和研究</a:t>
            </a:r>
            <a:r>
              <a:rPr lang="en-SG" altLang="en-US" sz="800" dirty="0">
                <a:solidFill>
                  <a:schemeClr val="bg1"/>
                </a:solidFill>
                <a:latin typeface="Century Gothic" panose="020B0502020202020204" pitchFamily="34" charset="0"/>
              </a:rPr>
              <a:t>.</a:t>
            </a:r>
          </a:p>
        </p:txBody>
      </p:sp>
      <p:pic>
        <p:nvPicPr>
          <p:cNvPr id="29737" name="Picture 11">
            <a:extLst>
              <a:ext uri="{FF2B5EF4-FFF2-40B4-BE49-F238E27FC236}">
                <a16:creationId xmlns:a16="http://schemas.microsoft.com/office/drawing/2014/main" id="{B528CEA1-615D-48B5-8124-3979C0A962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0450" y="31750"/>
            <a:ext cx="42386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6" name="Table 25">
            <a:extLst>
              <a:ext uri="{FF2B5EF4-FFF2-40B4-BE49-F238E27FC236}">
                <a16:creationId xmlns:a16="http://schemas.microsoft.com/office/drawing/2014/main" id="{A6FD7698-FA46-4280-90AE-2252D36D91CE}"/>
              </a:ext>
            </a:extLst>
          </p:cNvPr>
          <p:cNvGraphicFramePr>
            <a:graphicFrameLocks noGrp="1"/>
          </p:cNvGraphicFramePr>
          <p:nvPr>
            <p:extLst>
              <p:ext uri="{D42A27DB-BD31-4B8C-83A1-F6EECF244321}">
                <p14:modId xmlns:p14="http://schemas.microsoft.com/office/powerpoint/2010/main" val="3273295195"/>
              </p:ext>
            </p:extLst>
          </p:nvPr>
        </p:nvGraphicFramePr>
        <p:xfrm>
          <a:off x="850900" y="3767138"/>
          <a:ext cx="7442200" cy="914400"/>
        </p:xfrm>
        <a:graphic>
          <a:graphicData uri="http://schemas.openxmlformats.org/drawingml/2006/table">
            <a:tbl>
              <a:tblPr/>
              <a:tblGrid>
                <a:gridCol w="1684338">
                  <a:extLst>
                    <a:ext uri="{9D8B030D-6E8A-4147-A177-3AD203B41FA5}">
                      <a16:colId xmlns:a16="http://schemas.microsoft.com/office/drawing/2014/main" val="2982988053"/>
                    </a:ext>
                  </a:extLst>
                </a:gridCol>
                <a:gridCol w="2036762">
                  <a:extLst>
                    <a:ext uri="{9D8B030D-6E8A-4147-A177-3AD203B41FA5}">
                      <a16:colId xmlns:a16="http://schemas.microsoft.com/office/drawing/2014/main" val="2537091166"/>
                    </a:ext>
                  </a:extLst>
                </a:gridCol>
                <a:gridCol w="2286000">
                  <a:extLst>
                    <a:ext uri="{9D8B030D-6E8A-4147-A177-3AD203B41FA5}">
                      <a16:colId xmlns:a16="http://schemas.microsoft.com/office/drawing/2014/main" val="2622674446"/>
                    </a:ext>
                  </a:extLst>
                </a:gridCol>
                <a:gridCol w="1435100">
                  <a:extLst>
                    <a:ext uri="{9D8B030D-6E8A-4147-A177-3AD203B41FA5}">
                      <a16:colId xmlns:a16="http://schemas.microsoft.com/office/drawing/2014/main" val="266357947"/>
                    </a:ext>
                  </a:extLst>
                </a:gridCol>
              </a:tblGrid>
              <a:tr h="447675">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SG" altLang="en-US" sz="1600" b="1" i="0" u="none" strike="noStrike" cap="none" normalizeH="0" baseline="0" dirty="0">
                          <a:ln>
                            <a:noFill/>
                          </a:ln>
                          <a:solidFill>
                            <a:srgbClr val="FF01FF"/>
                          </a:solidFill>
                          <a:effectLst/>
                          <a:latin typeface="Century Gothic" panose="020B0502020202020204" pitchFamily="34" charset="0"/>
                          <a:cs typeface="Arial" panose="020B0604020202020204" pitchFamily="34" charset="0"/>
                          <a:sym typeface="Arial" panose="020B0604020202020204" pitchFamily="34" charset="0"/>
                        </a:rPr>
                        <a:t>SCA </a:t>
                      </a:r>
                      <a:r>
                        <a:rPr kumimoji="0" lang="zh-CN" altLang="en-US" sz="1600" b="1" i="0" u="none" strike="noStrike" cap="none" normalizeH="0" baseline="0" dirty="0">
                          <a:ln>
                            <a:noFill/>
                          </a:ln>
                          <a:solidFill>
                            <a:srgbClr val="FF01FF"/>
                          </a:solidFill>
                          <a:effectLst/>
                          <a:latin typeface="Century Gothic" panose="020B0502020202020204" pitchFamily="34" charset="0"/>
                          <a:cs typeface="Arial" panose="020B0604020202020204" pitchFamily="34" charset="0"/>
                          <a:sym typeface="Arial" panose="020B0604020202020204" pitchFamily="34" charset="0"/>
                        </a:rPr>
                        <a:t>二进制</a:t>
                      </a:r>
                      <a:endParaRPr kumimoji="0" lang="en-SG" altLang="en-US" sz="1600" b="1" i="0" u="none" strike="noStrike" cap="none" normalizeH="0" baseline="0" dirty="0">
                        <a:ln>
                          <a:noFill/>
                        </a:ln>
                        <a:solidFill>
                          <a:srgbClr val="FF01FF"/>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98" marB="53898" horzOverflow="overflow">
                    <a:lnL>
                      <a:noFill/>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SG" altLang="en-US" sz="1200" b="0" i="0" u="none" strike="noStrike" cap="none" normalizeH="0" baseline="0">
                        <a:ln>
                          <a:noFill/>
                        </a:ln>
                        <a:solidFill>
                          <a:schemeClr val="tx1"/>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98" marB="5389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SG" altLang="en-US" sz="1200" b="0" i="0" u="none" strike="noStrike" cap="none" normalizeH="0" baseline="0">
                        <a:ln>
                          <a:noFill/>
                        </a:ln>
                        <a:solidFill>
                          <a:schemeClr val="tx1"/>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98" marB="5389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SG" altLang="en-US" sz="1200" b="1" i="0" u="none" strike="noStrike" cap="none" normalizeH="0" baseline="0">
                        <a:ln>
                          <a:noFill/>
                        </a:ln>
                        <a:solidFill>
                          <a:schemeClr val="tx1"/>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98" marB="53898" horzOverflow="overflow">
                    <a:lnL w="12700" cap="flat" cmpd="sng" algn="ctr">
                      <a:solidFill>
                        <a:schemeClr val="bg1"/>
                      </a:solidFill>
                      <a:prstDash val="solid"/>
                      <a:round/>
                      <a:headEnd type="none" w="med" len="med"/>
                      <a:tailEnd type="none" w="med" len="med"/>
                    </a:lnL>
                    <a:lnR>
                      <a:noFill/>
                    </a:lnR>
                    <a:lnT>
                      <a:noFill/>
                    </a:lnT>
                    <a:lnB w="12700" cap="flat" cmpd="sng" algn="ctr">
                      <a:solidFill>
                        <a:schemeClr val="bg1"/>
                      </a:solidFill>
                      <a:prstDash val="solid"/>
                      <a:round/>
                      <a:headEnd type="none" w="med" len="med"/>
                      <a:tailEnd type="none" w="med" len="med"/>
                    </a:lnB>
                    <a:lnTlToBr>
                      <a:noFill/>
                    </a:lnTlToBr>
                    <a:lnBlToTr>
                      <a:noFill/>
                    </a:lnBlToTr>
                    <a:solidFill>
                      <a:srgbClr val="46C3CD"/>
                    </a:solidFill>
                  </a:tcPr>
                </a:tc>
                <a:extLst>
                  <a:ext uri="{0D108BD9-81ED-4DB2-BD59-A6C34878D82A}">
                    <a16:rowId xmlns:a16="http://schemas.microsoft.com/office/drawing/2014/main" val="4066464329"/>
                  </a:ext>
                </a:extLst>
              </a:tr>
              <a:tr h="466725">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二进制</a:t>
                      </a:r>
                      <a:endParaRPr kumimoji="0" lang="en-SG" altLang="en-US" sz="1200" b="0" i="0" u="none" strike="noStrike" cap="none" normalizeH="0" baseline="0" dirty="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98" marB="53898" horzOverflow="overflow">
                    <a:lnL>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SG" altLang="en-US" sz="1200" b="0" i="0" u="none" strike="noStrike" cap="none" normalizeH="0" baseline="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74%</a:t>
                      </a:r>
                    </a:p>
                  </a:txBody>
                  <a:tcPr marL="107796" marR="107796" marT="53898" marB="5389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SG" altLang="en-US" sz="1200" b="0" i="0" u="none" strike="noStrike" cap="none" normalizeH="0" baseline="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56%</a:t>
                      </a:r>
                    </a:p>
                  </a:txBody>
                  <a:tcPr marL="107796" marR="107796" marT="53898" marB="5389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SG" altLang="en-US" sz="1200" b="1" i="0" u="none" strike="noStrike" cap="none" normalizeH="0" baseline="0" dirty="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93%</a:t>
                      </a:r>
                    </a:p>
                  </a:txBody>
                  <a:tcPr marL="107796" marR="107796" marT="53898" marB="53898" anchor="ctr" horzOverflow="overflow">
                    <a:lnL w="12700"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a:noFill/>
                    </a:lnB>
                    <a:lnTlToBr>
                      <a:noFill/>
                    </a:lnTlToBr>
                    <a:lnBlToTr>
                      <a:noFill/>
                    </a:lnBlToTr>
                    <a:solidFill>
                      <a:srgbClr val="46C3CD"/>
                    </a:solidFill>
                  </a:tcPr>
                </a:tc>
                <a:extLst>
                  <a:ext uri="{0D108BD9-81ED-4DB2-BD59-A6C34878D82A}">
                    <a16:rowId xmlns:a16="http://schemas.microsoft.com/office/drawing/2014/main" val="3813380977"/>
                  </a:ext>
                </a:extLst>
              </a:tr>
            </a:tbl>
          </a:graphicData>
        </a:graphic>
      </p:graphicFrame>
      <p:pic>
        <p:nvPicPr>
          <p:cNvPr id="27" name="Picture 26">
            <a:extLst>
              <a:ext uri="{FF2B5EF4-FFF2-40B4-BE49-F238E27FC236}">
                <a16:creationId xmlns:a16="http://schemas.microsoft.com/office/drawing/2014/main" id="{176E474F-DC02-49F5-8B75-8C5568793D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6788" y="3617913"/>
            <a:ext cx="490537"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30">
            <a:extLst>
              <a:ext uri="{FF2B5EF4-FFF2-40B4-BE49-F238E27FC236}">
                <a16:creationId xmlns:a16="http://schemas.microsoft.com/office/drawing/2014/main" id="{3E41F045-580B-4C96-85BF-851E54A1D74F}"/>
              </a:ext>
            </a:extLst>
          </p:cNvPr>
          <p:cNvPicPr>
            <a:picLocks noChangeAspect="1"/>
          </p:cNvPicPr>
          <p:nvPr/>
        </p:nvPicPr>
        <p:blipFill>
          <a:blip r:embed="rId5"/>
          <a:stretch>
            <a:fillRect/>
          </a:stretch>
        </p:blipFill>
        <p:spPr>
          <a:xfrm>
            <a:off x="3008920" y="1031480"/>
            <a:ext cx="485420" cy="485420"/>
          </a:xfrm>
          <a:prstGeom prst="rect">
            <a:avLst/>
          </a:prstGeom>
        </p:spPr>
      </p:pic>
      <p:pic>
        <p:nvPicPr>
          <p:cNvPr id="34" name="Picture 33">
            <a:extLst>
              <a:ext uri="{FF2B5EF4-FFF2-40B4-BE49-F238E27FC236}">
                <a16:creationId xmlns:a16="http://schemas.microsoft.com/office/drawing/2014/main" id="{6975E5F1-D5C6-448F-91C8-B50121AFB7FB}"/>
              </a:ext>
            </a:extLst>
          </p:cNvPr>
          <p:cNvPicPr>
            <a:picLocks noChangeAspect="1"/>
          </p:cNvPicPr>
          <p:nvPr/>
        </p:nvPicPr>
        <p:blipFill>
          <a:blip r:embed="rId6"/>
          <a:stretch>
            <a:fillRect/>
          </a:stretch>
        </p:blipFill>
        <p:spPr>
          <a:xfrm>
            <a:off x="4468324" y="1031480"/>
            <a:ext cx="485420" cy="485420"/>
          </a:xfrm>
          <a:prstGeom prst="rect">
            <a:avLst/>
          </a:prstGeom>
        </p:spPr>
      </p:pic>
      <p:pic>
        <p:nvPicPr>
          <p:cNvPr id="36" name="Picture 35">
            <a:extLst>
              <a:ext uri="{FF2B5EF4-FFF2-40B4-BE49-F238E27FC236}">
                <a16:creationId xmlns:a16="http://schemas.microsoft.com/office/drawing/2014/main" id="{CB429CEC-8666-4DC6-AA70-1D50FFEFB75B}"/>
              </a:ext>
            </a:extLst>
          </p:cNvPr>
          <p:cNvPicPr>
            <a:picLocks noChangeAspect="1"/>
          </p:cNvPicPr>
          <p:nvPr/>
        </p:nvPicPr>
        <p:blipFill>
          <a:blip r:embed="rId7"/>
          <a:stretch>
            <a:fillRect/>
          </a:stretch>
        </p:blipFill>
        <p:spPr>
          <a:xfrm>
            <a:off x="5858971" y="1031480"/>
            <a:ext cx="485420" cy="485420"/>
          </a:xfrm>
          <a:prstGeom prst="rect">
            <a:avLst/>
          </a:prstGeom>
        </p:spPr>
      </p:pic>
      <p:pic>
        <p:nvPicPr>
          <p:cNvPr id="37" name="Picture 36">
            <a:extLst>
              <a:ext uri="{FF2B5EF4-FFF2-40B4-BE49-F238E27FC236}">
                <a16:creationId xmlns:a16="http://schemas.microsoft.com/office/drawing/2014/main" id="{BB7012A8-E457-4EBE-A640-FA27BDE36B7D}"/>
              </a:ext>
            </a:extLst>
          </p:cNvPr>
          <p:cNvPicPr>
            <a:picLocks noChangeAspect="1"/>
          </p:cNvPicPr>
          <p:nvPr/>
        </p:nvPicPr>
        <p:blipFill>
          <a:blip r:embed="rId8"/>
          <a:stretch>
            <a:fillRect/>
          </a:stretch>
        </p:blipFill>
        <p:spPr>
          <a:xfrm>
            <a:off x="5472019" y="3610077"/>
            <a:ext cx="490537" cy="490537"/>
          </a:xfrm>
          <a:prstGeom prst="rect">
            <a:avLst/>
          </a:prstGeom>
        </p:spPr>
      </p:pic>
      <p:pic>
        <p:nvPicPr>
          <p:cNvPr id="38" name="Picture 37">
            <a:extLst>
              <a:ext uri="{FF2B5EF4-FFF2-40B4-BE49-F238E27FC236}">
                <a16:creationId xmlns:a16="http://schemas.microsoft.com/office/drawing/2014/main" id="{9F89A9E1-6072-4CE8-B747-40862C833F4B}"/>
              </a:ext>
            </a:extLst>
          </p:cNvPr>
          <p:cNvPicPr>
            <a:picLocks noChangeAspect="1"/>
          </p:cNvPicPr>
          <p:nvPr/>
        </p:nvPicPr>
        <p:blipFill>
          <a:blip r:embed="rId9"/>
          <a:stretch>
            <a:fillRect/>
          </a:stretch>
        </p:blipFill>
        <p:spPr>
          <a:xfrm>
            <a:off x="3355714" y="3605178"/>
            <a:ext cx="485420" cy="48542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10" presetClass="entr" presetSubtype="0"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746" name="Shape 131">
            <a:extLst>
              <a:ext uri="{FF2B5EF4-FFF2-40B4-BE49-F238E27FC236}">
                <a16:creationId xmlns:a16="http://schemas.microsoft.com/office/drawing/2014/main" id="{6C980A89-D135-496B-A885-592D859E948C}"/>
              </a:ext>
            </a:extLst>
          </p:cNvPr>
          <p:cNvSpPr txBox="1">
            <a:spLocks noGrp="1" noChangeArrowheads="1"/>
          </p:cNvSpPr>
          <p:nvPr>
            <p:ph type="ctrTitle" idx="4294967295"/>
          </p:nvPr>
        </p:nvSpPr>
        <p:spPr>
          <a:xfrm>
            <a:off x="323850" y="352425"/>
            <a:ext cx="8042275" cy="625475"/>
          </a:xfrm>
        </p:spPr>
        <p:txBody>
          <a:bodyPr/>
          <a:lstStyle/>
          <a:p>
            <a:pPr eaLnBrk="1" hangingPunct="1">
              <a:buClr>
                <a:srgbClr val="FFFFFF"/>
              </a:buClr>
              <a:buFont typeface="Dosis"/>
              <a:buNone/>
            </a:pPr>
            <a:r>
              <a:rPr lang="zh-CN" altLang="en-US" b="1" dirty="0">
                <a:solidFill>
                  <a:srgbClr val="46C3CD"/>
                </a:solidFill>
                <a:latin typeface="Century Gothic" panose="020B0502020202020204" pitchFamily="34" charset="0"/>
                <a:ea typeface="Dosis"/>
                <a:cs typeface="Dosis"/>
                <a:sym typeface="Dosis"/>
              </a:rPr>
              <a:t>补救的基准</a:t>
            </a:r>
            <a:br>
              <a:rPr lang="en-SG" altLang="en-US" sz="3200" b="1" dirty="0">
                <a:solidFill>
                  <a:srgbClr val="0C64AF"/>
                </a:solidFill>
                <a:latin typeface="Century Gothic" panose="020B0502020202020204" pitchFamily="34" charset="0"/>
                <a:ea typeface="Dosis"/>
                <a:cs typeface="Dosis"/>
                <a:sym typeface="Dosis"/>
              </a:rPr>
            </a:br>
            <a:r>
              <a:rPr lang="zh-CN" altLang="en-US" sz="3200" b="1" dirty="0">
                <a:solidFill>
                  <a:srgbClr val="0C64AF"/>
                </a:solidFill>
                <a:latin typeface="Century Gothic" panose="020B0502020202020204" pitchFamily="34" charset="0"/>
                <a:ea typeface="Dosis"/>
                <a:cs typeface="Dosis"/>
                <a:sym typeface="Dosis"/>
              </a:rPr>
              <a:t>补救功能和漏洞洞察</a:t>
            </a:r>
            <a:endParaRPr lang="en-US" altLang="en-US" sz="1000" dirty="0">
              <a:solidFill>
                <a:schemeClr val="tx1"/>
              </a:solidFill>
              <a:latin typeface="Century Gothic" panose="020B0502020202020204" pitchFamily="34" charset="0"/>
              <a:ea typeface="Dosis"/>
              <a:cs typeface="Dosis"/>
              <a:sym typeface="Dosis"/>
            </a:endParaRPr>
          </a:p>
        </p:txBody>
      </p:sp>
      <p:sp>
        <p:nvSpPr>
          <p:cNvPr id="31747" name="Rectangle 22">
            <a:extLst>
              <a:ext uri="{FF2B5EF4-FFF2-40B4-BE49-F238E27FC236}">
                <a16:creationId xmlns:a16="http://schemas.microsoft.com/office/drawing/2014/main" id="{AB9DBE3C-5C9B-4618-9347-7422A065F0C6}"/>
              </a:ext>
            </a:extLst>
          </p:cNvPr>
          <p:cNvSpPr>
            <a:spLocks noChangeArrowheads="1"/>
          </p:cNvSpPr>
          <p:nvPr/>
        </p:nvSpPr>
        <p:spPr bwMode="auto">
          <a:xfrm>
            <a:off x="0" y="4927600"/>
            <a:ext cx="28860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SG" altLang="en-US" sz="800">
                <a:solidFill>
                  <a:schemeClr val="bg1"/>
                </a:solidFill>
                <a:latin typeface="Century Gothic" panose="020B0502020202020204" pitchFamily="34" charset="0"/>
              </a:rPr>
              <a:t>Company Confidential. Strictly for Internal Circulation.</a:t>
            </a:r>
          </a:p>
        </p:txBody>
      </p:sp>
      <p:graphicFrame>
        <p:nvGraphicFramePr>
          <p:cNvPr id="24" name="Table 23">
            <a:extLst>
              <a:ext uri="{FF2B5EF4-FFF2-40B4-BE49-F238E27FC236}">
                <a16:creationId xmlns:a16="http://schemas.microsoft.com/office/drawing/2014/main" id="{90C8E73F-1FD1-4B89-A896-84B83D1F37BE}"/>
              </a:ext>
            </a:extLst>
          </p:cNvPr>
          <p:cNvGraphicFramePr>
            <a:graphicFrameLocks noGrp="1"/>
          </p:cNvGraphicFramePr>
          <p:nvPr>
            <p:extLst>
              <p:ext uri="{D42A27DB-BD31-4B8C-83A1-F6EECF244321}">
                <p14:modId xmlns:p14="http://schemas.microsoft.com/office/powerpoint/2010/main" val="493313339"/>
              </p:ext>
            </p:extLst>
          </p:nvPr>
        </p:nvGraphicFramePr>
        <p:xfrm>
          <a:off x="190500" y="2076450"/>
          <a:ext cx="8755063" cy="2022474"/>
        </p:xfrm>
        <a:graphic>
          <a:graphicData uri="http://schemas.openxmlformats.org/drawingml/2006/table">
            <a:tbl>
              <a:tblPr/>
              <a:tblGrid>
                <a:gridCol w="2479675">
                  <a:extLst>
                    <a:ext uri="{9D8B030D-6E8A-4147-A177-3AD203B41FA5}">
                      <a16:colId xmlns:a16="http://schemas.microsoft.com/office/drawing/2014/main" val="445785799"/>
                    </a:ext>
                  </a:extLst>
                </a:gridCol>
                <a:gridCol w="1295400">
                  <a:extLst>
                    <a:ext uri="{9D8B030D-6E8A-4147-A177-3AD203B41FA5}">
                      <a16:colId xmlns:a16="http://schemas.microsoft.com/office/drawing/2014/main" val="3203815969"/>
                    </a:ext>
                  </a:extLst>
                </a:gridCol>
                <a:gridCol w="1266825">
                  <a:extLst>
                    <a:ext uri="{9D8B030D-6E8A-4147-A177-3AD203B41FA5}">
                      <a16:colId xmlns:a16="http://schemas.microsoft.com/office/drawing/2014/main" val="2226753430"/>
                    </a:ext>
                  </a:extLst>
                </a:gridCol>
                <a:gridCol w="1177925">
                  <a:extLst>
                    <a:ext uri="{9D8B030D-6E8A-4147-A177-3AD203B41FA5}">
                      <a16:colId xmlns:a16="http://schemas.microsoft.com/office/drawing/2014/main" val="2695409230"/>
                    </a:ext>
                  </a:extLst>
                </a:gridCol>
                <a:gridCol w="1230313">
                  <a:extLst>
                    <a:ext uri="{9D8B030D-6E8A-4147-A177-3AD203B41FA5}">
                      <a16:colId xmlns:a16="http://schemas.microsoft.com/office/drawing/2014/main" val="3881185700"/>
                    </a:ext>
                  </a:extLst>
                </a:gridCol>
                <a:gridCol w="1304925">
                  <a:extLst>
                    <a:ext uri="{9D8B030D-6E8A-4147-A177-3AD203B41FA5}">
                      <a16:colId xmlns:a16="http://schemas.microsoft.com/office/drawing/2014/main" val="2150663787"/>
                    </a:ext>
                  </a:extLst>
                </a:gridCol>
              </a:tblGrid>
              <a:tr h="419028">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46C3CD"/>
                          </a:solidFill>
                          <a:effectLst/>
                          <a:latin typeface="Century Gothic" panose="020B0502020202020204" pitchFamily="34" charset="0"/>
                          <a:cs typeface="Arial" panose="020B0604020202020204" pitchFamily="34" charset="0"/>
                          <a:sym typeface="Arial" panose="020B0604020202020204" pitchFamily="34" charset="0"/>
                        </a:rPr>
                        <a:t>功能性</a:t>
                      </a:r>
                      <a:endParaRPr kumimoji="0" lang="en-SG" altLang="en-US" sz="1400" b="0" i="0" u="none" strike="noStrike" cap="none" normalizeH="0" baseline="0" dirty="0">
                        <a:ln>
                          <a:noFill/>
                        </a:ln>
                        <a:solidFill>
                          <a:srgbClr val="46C3CD"/>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88" marB="53888" horzOverflow="overflow">
                    <a:lnL>
                      <a:noFill/>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SG" altLang="en-US" sz="1400" b="0" i="0" u="none" strike="noStrike" cap="none" normalizeH="0" baseline="0">
                        <a:ln>
                          <a:noFill/>
                        </a:ln>
                        <a:solidFill>
                          <a:schemeClr val="tx1"/>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88" marB="5388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SG" altLang="en-US" sz="1400" b="0" i="0" u="none" strike="noStrike" cap="none" normalizeH="0" baseline="0">
                        <a:ln>
                          <a:noFill/>
                        </a:ln>
                        <a:solidFill>
                          <a:schemeClr val="tx1"/>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88" marB="5388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SG" altLang="en-US" sz="1400" b="0" i="0" u="none" strike="noStrike" cap="none" normalizeH="0" baseline="0">
                        <a:ln>
                          <a:noFill/>
                        </a:ln>
                        <a:solidFill>
                          <a:schemeClr val="tx1"/>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88" marB="5388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SG" altLang="en-US" sz="1400" b="0" i="0" u="none" strike="noStrike" cap="none" normalizeH="0" baseline="0">
                        <a:ln>
                          <a:noFill/>
                        </a:ln>
                        <a:solidFill>
                          <a:schemeClr val="tx1"/>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88" marB="5388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SG" altLang="en-US" sz="1400" b="1" i="0" u="none" strike="noStrike" cap="none" normalizeH="0" baseline="0">
                        <a:ln>
                          <a:noFill/>
                        </a:ln>
                        <a:solidFill>
                          <a:schemeClr val="tx1"/>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88" marB="53888" horzOverflow="overflow">
                    <a:lnL w="12700" cap="flat" cmpd="sng" algn="ctr">
                      <a:solidFill>
                        <a:schemeClr val="bg1"/>
                      </a:solidFill>
                      <a:prstDash val="solid"/>
                      <a:round/>
                      <a:headEnd type="none" w="med" len="med"/>
                      <a:tailEnd type="none" w="med" len="med"/>
                    </a:lnL>
                    <a:lnR>
                      <a:noFill/>
                    </a:lnR>
                    <a:lnT>
                      <a:noFill/>
                    </a:lnT>
                    <a:lnB w="12700" cap="flat" cmpd="sng" algn="ctr">
                      <a:solidFill>
                        <a:schemeClr val="bg1"/>
                      </a:solidFill>
                      <a:prstDash val="solid"/>
                      <a:round/>
                      <a:headEnd type="none" w="med" len="med"/>
                      <a:tailEnd type="none" w="med" len="med"/>
                    </a:lnB>
                    <a:lnTlToBr>
                      <a:noFill/>
                    </a:lnTlToBr>
                    <a:lnBlToTr>
                      <a:noFill/>
                    </a:lnBlToTr>
                    <a:solidFill>
                      <a:srgbClr val="46C3CD"/>
                    </a:solidFill>
                  </a:tcPr>
                </a:tc>
                <a:extLst>
                  <a:ext uri="{0D108BD9-81ED-4DB2-BD59-A6C34878D82A}">
                    <a16:rowId xmlns:a16="http://schemas.microsoft.com/office/drawing/2014/main" val="744471105"/>
                  </a:ext>
                </a:extLst>
              </a:tr>
              <a:tr h="534482">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源代码补丁</a:t>
                      </a:r>
                      <a:endParaRPr kumimoji="0" lang="en-SG" altLang="en-US" sz="1400" b="0" i="0" u="none" strike="noStrike" cap="none" normalizeH="0" baseline="0" dirty="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88" marB="53888" horzOverflow="overflow">
                    <a:lnL>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rgbClr val="C00000"/>
                          </a:solidFill>
                          <a:effectLst/>
                          <a:latin typeface="Century Gothic" panose="020B0502020202020204" pitchFamily="34" charset="0"/>
                          <a:cs typeface="Arial" panose="020B0604020202020204" pitchFamily="34" charset="0"/>
                          <a:sym typeface="Arial" panose="020B0604020202020204" pitchFamily="34" charset="0"/>
                        </a:rPr>
                        <a:t>否</a:t>
                      </a:r>
                      <a:endParaRPr kumimoji="0" lang="en-SG" altLang="en-US" sz="1400" b="1" i="0" u="none" strike="noStrike" cap="none" normalizeH="0" baseline="0" dirty="0">
                        <a:ln>
                          <a:noFill/>
                        </a:ln>
                        <a:solidFill>
                          <a:srgbClr val="C00000"/>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88" marB="5388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rgbClr val="C00000"/>
                          </a:solidFill>
                          <a:effectLst/>
                          <a:latin typeface="Century Gothic" panose="020B0502020202020204" pitchFamily="34" charset="0"/>
                          <a:cs typeface="Arial" panose="020B0604020202020204" pitchFamily="34" charset="0"/>
                          <a:sym typeface="Arial" panose="020B0604020202020204" pitchFamily="34" charset="0"/>
                        </a:rPr>
                        <a:t>否</a:t>
                      </a:r>
                      <a:endParaRPr kumimoji="0" lang="en-SG" altLang="en-US" sz="1400" b="1" i="0" u="none" strike="noStrike" cap="none" normalizeH="0" baseline="0" dirty="0">
                        <a:ln>
                          <a:noFill/>
                        </a:ln>
                        <a:solidFill>
                          <a:srgbClr val="C00000"/>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88" marB="5388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rgbClr val="FA980C"/>
                          </a:solidFill>
                          <a:effectLst/>
                          <a:latin typeface="Century Gothic" panose="020B0502020202020204" pitchFamily="34" charset="0"/>
                          <a:cs typeface="Arial" panose="020B0604020202020204" pitchFamily="34" charset="0"/>
                          <a:sym typeface="Arial" panose="020B0604020202020204" pitchFamily="34" charset="0"/>
                        </a:rPr>
                        <a:t>部分</a:t>
                      </a:r>
                      <a:endParaRPr kumimoji="0" lang="en-SG" altLang="en-US" sz="1400" b="1" i="0" u="none" strike="noStrike" cap="none" normalizeH="0" baseline="0" dirty="0">
                        <a:ln>
                          <a:noFill/>
                        </a:ln>
                        <a:solidFill>
                          <a:srgbClr val="FA980C"/>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88" marB="5388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rgbClr val="FA980C"/>
                          </a:solidFill>
                          <a:effectLst/>
                          <a:latin typeface="Century Gothic" panose="020B0502020202020204" pitchFamily="34" charset="0"/>
                          <a:cs typeface="Arial" panose="020B0604020202020204" pitchFamily="34" charset="0"/>
                          <a:sym typeface="Arial" panose="020B0604020202020204" pitchFamily="34" charset="0"/>
                        </a:rPr>
                        <a:t>部分</a:t>
                      </a:r>
                      <a:endParaRPr kumimoji="0" lang="en-SG" altLang="en-US" sz="1400" b="1" i="0" u="none" strike="noStrike" cap="none" normalizeH="0" baseline="0" dirty="0">
                        <a:ln>
                          <a:noFill/>
                        </a:ln>
                        <a:solidFill>
                          <a:srgbClr val="FA980C"/>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88" marB="5388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是</a:t>
                      </a:r>
                      <a:endParaRPr kumimoji="0" lang="en-SG" altLang="en-US" sz="1400" b="1" i="0" u="none" strike="noStrike" cap="none" normalizeH="0" baseline="0" dirty="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88" marB="53888" horzOverflow="overflow">
                    <a:lnL w="12700"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6C3CD"/>
                    </a:solidFill>
                  </a:tcPr>
                </a:tc>
                <a:extLst>
                  <a:ext uri="{0D108BD9-81ED-4DB2-BD59-A6C34878D82A}">
                    <a16:rowId xmlns:a16="http://schemas.microsoft.com/office/drawing/2014/main" val="25747157"/>
                  </a:ext>
                </a:extLst>
              </a:tr>
              <a:tr h="534482">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400" dirty="0"/>
                        <a:t>易受攻击的依赖关系图</a:t>
                      </a:r>
                      <a:endParaRPr kumimoji="0" lang="en-SG" altLang="en-US" sz="1400" b="0" i="0" u="none" strike="noStrike" cap="none" normalizeH="0" baseline="0" dirty="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88" marB="53888" horzOverflow="overflow">
                    <a:lnL>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rgbClr val="C00000"/>
                          </a:solidFill>
                          <a:effectLst/>
                          <a:latin typeface="Century Gothic" panose="020B0502020202020204" pitchFamily="34" charset="0"/>
                          <a:cs typeface="Arial" panose="020B0604020202020204" pitchFamily="34" charset="0"/>
                          <a:sym typeface="Arial" panose="020B0604020202020204" pitchFamily="34" charset="0"/>
                        </a:rPr>
                        <a:t>否</a:t>
                      </a:r>
                      <a:endParaRPr kumimoji="0" lang="en-SG" altLang="en-US" sz="1400" b="1" i="0" u="none" strike="noStrike" cap="none" normalizeH="0" baseline="0" dirty="0">
                        <a:ln>
                          <a:noFill/>
                        </a:ln>
                        <a:solidFill>
                          <a:srgbClr val="C00000"/>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88" marB="5388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rgbClr val="C00000"/>
                          </a:solidFill>
                          <a:effectLst/>
                          <a:latin typeface="Century Gothic" panose="020B0502020202020204" pitchFamily="34" charset="0"/>
                          <a:cs typeface="Arial" panose="020B0604020202020204" pitchFamily="34" charset="0"/>
                          <a:sym typeface="Arial" panose="020B0604020202020204" pitchFamily="34" charset="0"/>
                        </a:rPr>
                        <a:t>否</a:t>
                      </a:r>
                      <a:endParaRPr kumimoji="0" lang="en-SG" altLang="en-US" sz="1400" b="1" i="0" u="none" strike="noStrike" cap="none" normalizeH="0" baseline="0" dirty="0">
                        <a:ln>
                          <a:noFill/>
                        </a:ln>
                        <a:solidFill>
                          <a:srgbClr val="C00000"/>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88" marB="5388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rgbClr val="FA980C"/>
                          </a:solidFill>
                          <a:effectLst/>
                          <a:latin typeface="Century Gothic" panose="020B0502020202020204" pitchFamily="34" charset="0"/>
                          <a:cs typeface="Arial" panose="020B0604020202020204" pitchFamily="34" charset="0"/>
                          <a:sym typeface="Arial" panose="020B0604020202020204" pitchFamily="34" charset="0"/>
                        </a:rPr>
                        <a:t>部分</a:t>
                      </a:r>
                      <a:endParaRPr kumimoji="0" lang="en-SG" altLang="en-US" sz="1400" b="1" i="0" u="none" strike="noStrike" cap="none" normalizeH="0" baseline="0" dirty="0">
                        <a:ln>
                          <a:noFill/>
                        </a:ln>
                        <a:solidFill>
                          <a:srgbClr val="FA980C"/>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88" marB="5388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rgbClr val="C00000"/>
                          </a:solidFill>
                          <a:effectLst/>
                          <a:latin typeface="Century Gothic" panose="020B0502020202020204" pitchFamily="34" charset="0"/>
                          <a:cs typeface="Arial" panose="020B0604020202020204" pitchFamily="34" charset="0"/>
                          <a:sym typeface="Arial" panose="020B0604020202020204" pitchFamily="34" charset="0"/>
                        </a:rPr>
                        <a:t>否</a:t>
                      </a:r>
                      <a:endParaRPr kumimoji="0" lang="en-SG" altLang="en-US" sz="1400" b="1" i="0" u="none" strike="noStrike" cap="none" normalizeH="0" baseline="0" dirty="0">
                        <a:ln>
                          <a:noFill/>
                        </a:ln>
                        <a:solidFill>
                          <a:srgbClr val="C00000"/>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88" marB="5388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是</a:t>
                      </a:r>
                      <a:endParaRPr kumimoji="0" lang="en-SG" altLang="en-US" sz="1400" b="1" i="0" u="none" strike="noStrike" cap="none" normalizeH="0" baseline="0" dirty="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88" marB="53888" horzOverflow="overflow">
                    <a:lnL w="12700"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6C3CD"/>
                    </a:solidFill>
                  </a:tcPr>
                </a:tc>
                <a:extLst>
                  <a:ext uri="{0D108BD9-81ED-4DB2-BD59-A6C34878D82A}">
                    <a16:rowId xmlns:a16="http://schemas.microsoft.com/office/drawing/2014/main" val="1263677635"/>
                  </a:ext>
                </a:extLst>
              </a:tr>
              <a:tr h="534482">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知识图形</a:t>
                      </a:r>
                      <a:endParaRPr kumimoji="0" lang="en-SG" altLang="en-US" sz="1400" b="0" i="0" u="none" strike="noStrike" cap="none" normalizeH="0" baseline="0" dirty="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88" marB="53888" horzOverflow="overflow">
                    <a:lnL>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rgbClr val="C00000"/>
                          </a:solidFill>
                          <a:effectLst/>
                          <a:latin typeface="Century Gothic" panose="020B0502020202020204" pitchFamily="34" charset="0"/>
                          <a:cs typeface="Arial" panose="020B0604020202020204" pitchFamily="34" charset="0"/>
                          <a:sym typeface="Arial" panose="020B0604020202020204" pitchFamily="34" charset="0"/>
                        </a:rPr>
                        <a:t>否</a:t>
                      </a:r>
                      <a:endParaRPr kumimoji="0" lang="en-SG" altLang="en-US" sz="1400" b="1" i="0" u="none" strike="noStrike" cap="none" normalizeH="0" baseline="0" dirty="0">
                        <a:ln>
                          <a:noFill/>
                        </a:ln>
                        <a:solidFill>
                          <a:srgbClr val="C00000"/>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88" marB="5388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rgbClr val="C00000"/>
                          </a:solidFill>
                          <a:effectLst/>
                          <a:latin typeface="Century Gothic" panose="020B0502020202020204" pitchFamily="34" charset="0"/>
                          <a:cs typeface="Arial" panose="020B0604020202020204" pitchFamily="34" charset="0"/>
                          <a:sym typeface="Arial" panose="020B0604020202020204" pitchFamily="34" charset="0"/>
                        </a:rPr>
                        <a:t>否</a:t>
                      </a:r>
                      <a:endParaRPr kumimoji="0" lang="en-SG" altLang="en-US" sz="1400" b="1" i="0" u="none" strike="noStrike" cap="none" normalizeH="0" baseline="0" dirty="0">
                        <a:ln>
                          <a:noFill/>
                        </a:ln>
                        <a:solidFill>
                          <a:srgbClr val="C00000"/>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88" marB="5388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rgbClr val="C00000"/>
                          </a:solidFill>
                          <a:effectLst/>
                          <a:latin typeface="Century Gothic" panose="020B0502020202020204" pitchFamily="34" charset="0"/>
                          <a:cs typeface="Arial" panose="020B0604020202020204" pitchFamily="34" charset="0"/>
                          <a:sym typeface="Arial" panose="020B0604020202020204" pitchFamily="34" charset="0"/>
                        </a:rPr>
                        <a:t>否</a:t>
                      </a:r>
                      <a:endParaRPr kumimoji="0" lang="en-SG" altLang="en-US" sz="1400" b="1" i="0" u="none" strike="noStrike" cap="none" normalizeH="0" baseline="0" dirty="0">
                        <a:ln>
                          <a:noFill/>
                        </a:ln>
                        <a:solidFill>
                          <a:srgbClr val="C00000"/>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88" marB="5388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rgbClr val="C00000"/>
                          </a:solidFill>
                          <a:effectLst/>
                          <a:latin typeface="Century Gothic" panose="020B0502020202020204" pitchFamily="34" charset="0"/>
                          <a:cs typeface="Arial" panose="020B0604020202020204" pitchFamily="34" charset="0"/>
                          <a:sym typeface="Arial" panose="020B0604020202020204" pitchFamily="34" charset="0"/>
                        </a:rPr>
                        <a:t>否</a:t>
                      </a:r>
                      <a:endParaRPr kumimoji="0" lang="en-SG" altLang="en-US" sz="1400" b="1" i="0" u="none" strike="noStrike" cap="none" normalizeH="0" baseline="0" dirty="0">
                        <a:ln>
                          <a:noFill/>
                        </a:ln>
                        <a:solidFill>
                          <a:srgbClr val="C00000"/>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88" marB="5388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是</a:t>
                      </a:r>
                      <a:endParaRPr kumimoji="0" lang="en-SG" altLang="en-US" sz="1400" b="1" i="0" u="none" strike="noStrike" cap="none" normalizeH="0" baseline="0" dirty="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88" marB="53888" horzOverflow="overflow">
                    <a:lnL w="12700"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6C3CD"/>
                    </a:solidFill>
                  </a:tcPr>
                </a:tc>
                <a:extLst>
                  <a:ext uri="{0D108BD9-81ED-4DB2-BD59-A6C34878D82A}">
                    <a16:rowId xmlns:a16="http://schemas.microsoft.com/office/drawing/2014/main" val="134915312"/>
                  </a:ext>
                </a:extLst>
              </a:tr>
            </a:tbl>
          </a:graphicData>
        </a:graphic>
      </p:graphicFrame>
      <p:pic>
        <p:nvPicPr>
          <p:cNvPr id="25" name="Picture 24">
            <a:extLst>
              <a:ext uri="{FF2B5EF4-FFF2-40B4-BE49-F238E27FC236}">
                <a16:creationId xmlns:a16="http://schemas.microsoft.com/office/drawing/2014/main" id="{49EBC572-C176-452A-9AB7-E4A807A0A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6713" y="1869031"/>
            <a:ext cx="488950"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83" name="Rectangle 9">
            <a:extLst>
              <a:ext uri="{FF2B5EF4-FFF2-40B4-BE49-F238E27FC236}">
                <a16:creationId xmlns:a16="http://schemas.microsoft.com/office/drawing/2014/main" id="{6BF1D579-1A66-4725-8000-D1F3C3ADF2B6}"/>
              </a:ext>
            </a:extLst>
          </p:cNvPr>
          <p:cNvSpPr>
            <a:spLocks noChangeArrowheads="1"/>
          </p:cNvSpPr>
          <p:nvPr/>
        </p:nvSpPr>
        <p:spPr bwMode="auto">
          <a:xfrm>
            <a:off x="7407275" y="4791075"/>
            <a:ext cx="17367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r>
              <a:rPr lang="en-SG" altLang="en-US" sz="800" dirty="0">
                <a:solidFill>
                  <a:schemeClr val="bg1"/>
                </a:solidFill>
                <a:latin typeface="Century Gothic" panose="020B0502020202020204" pitchFamily="34" charset="0"/>
              </a:rPr>
              <a:t>Based on extensive internal benchmarking and research.</a:t>
            </a:r>
          </a:p>
        </p:txBody>
      </p:sp>
      <p:pic>
        <p:nvPicPr>
          <p:cNvPr id="31784" name="Picture 10">
            <a:extLst>
              <a:ext uri="{FF2B5EF4-FFF2-40B4-BE49-F238E27FC236}">
                <a16:creationId xmlns:a16="http://schemas.microsoft.com/office/drawing/2014/main" id="{341F8917-2AFB-42E1-A575-52906C53BC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0450" y="31750"/>
            <a:ext cx="42386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8">
            <a:extLst>
              <a:ext uri="{FF2B5EF4-FFF2-40B4-BE49-F238E27FC236}">
                <a16:creationId xmlns:a16="http://schemas.microsoft.com/office/drawing/2014/main" id="{9445668C-E045-470C-96C4-159F701FF50A}"/>
              </a:ext>
            </a:extLst>
          </p:cNvPr>
          <p:cNvSpPr txBox="1">
            <a:spLocks noChangeArrowheads="1"/>
          </p:cNvSpPr>
          <p:nvPr/>
        </p:nvSpPr>
        <p:spPr bwMode="auto">
          <a:xfrm>
            <a:off x="314325" y="1206500"/>
            <a:ext cx="84629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zh-CN" altLang="en-US" dirty="0">
                <a:latin typeface="Century Gothic" panose="020B0502020202020204" pitchFamily="34" charset="0"/>
              </a:rPr>
              <a:t>在源代码级别中，大部分提供的解决方案都是基于版本的修复。</a:t>
            </a:r>
            <a:r>
              <a:rPr lang="en-US" altLang="zh-CN" dirty="0">
                <a:latin typeface="Century Gothic" panose="020B0502020202020204" pitchFamily="34" charset="0"/>
              </a:rPr>
              <a:t>Scant</a:t>
            </a:r>
            <a:r>
              <a:rPr lang="en-SG" altLang="zh-CN" dirty="0" err="1">
                <a:latin typeface="Century Gothic" panose="020B0502020202020204" pitchFamily="34" charset="0"/>
              </a:rPr>
              <a:t>ist</a:t>
            </a:r>
            <a:r>
              <a:rPr lang="en-SG" altLang="zh-CN" dirty="0">
                <a:latin typeface="Century Gothic" panose="020B0502020202020204" pitchFamily="34" charset="0"/>
              </a:rPr>
              <a:t> </a:t>
            </a:r>
            <a:r>
              <a:rPr lang="zh-CN" altLang="en-US" dirty="0">
                <a:latin typeface="Century Gothic" panose="020B0502020202020204" pitchFamily="34" charset="0"/>
              </a:rPr>
              <a:t>远远的超过了这一点，通过提供更为深入的</a:t>
            </a:r>
            <a:r>
              <a:rPr lang="zh-CN" altLang="en-US" b="1" dirty="0">
                <a:solidFill>
                  <a:srgbClr val="46C3CD"/>
                </a:solidFill>
                <a:latin typeface="Century Gothic" panose="020B0502020202020204" pitchFamily="34" charset="0"/>
              </a:rPr>
              <a:t>漏洞洞察</a:t>
            </a:r>
            <a:r>
              <a:rPr lang="zh-CN" altLang="en-US" dirty="0">
                <a:latin typeface="Century Gothic" panose="020B0502020202020204" pitchFamily="34" charset="0"/>
              </a:rPr>
              <a:t>，来实现</a:t>
            </a:r>
            <a:r>
              <a:rPr lang="zh-CN" altLang="en-US" b="1" dirty="0">
                <a:solidFill>
                  <a:srgbClr val="46C3CD"/>
                </a:solidFill>
                <a:latin typeface="Century Gothic" panose="020B0502020202020204" pitchFamily="34" charset="0"/>
              </a:rPr>
              <a:t>更快地补救措施</a:t>
            </a:r>
            <a:r>
              <a:rPr lang="zh-CN" altLang="en-US" dirty="0">
                <a:latin typeface="Century Gothic" panose="020B0502020202020204" pitchFamily="34" charset="0"/>
              </a:rPr>
              <a:t>。</a:t>
            </a:r>
            <a:endParaRPr lang="en-SG" altLang="en-US" dirty="0">
              <a:latin typeface="Century Gothic" panose="020B0502020202020204" pitchFamily="34" charset="0"/>
            </a:endParaRPr>
          </a:p>
        </p:txBody>
      </p:sp>
      <p:pic>
        <p:nvPicPr>
          <p:cNvPr id="23" name="Picture 22">
            <a:extLst>
              <a:ext uri="{FF2B5EF4-FFF2-40B4-BE49-F238E27FC236}">
                <a16:creationId xmlns:a16="http://schemas.microsoft.com/office/drawing/2014/main" id="{07678E78-9B07-4FBC-BE0B-EB749B4507A1}"/>
              </a:ext>
            </a:extLst>
          </p:cNvPr>
          <p:cNvPicPr>
            <a:picLocks noChangeAspect="1"/>
          </p:cNvPicPr>
          <p:nvPr/>
        </p:nvPicPr>
        <p:blipFill>
          <a:blip r:embed="rId5"/>
          <a:stretch>
            <a:fillRect/>
          </a:stretch>
        </p:blipFill>
        <p:spPr>
          <a:xfrm>
            <a:off x="3052363" y="1891207"/>
            <a:ext cx="485420" cy="485420"/>
          </a:xfrm>
          <a:prstGeom prst="rect">
            <a:avLst/>
          </a:prstGeom>
        </p:spPr>
      </p:pic>
      <p:pic>
        <p:nvPicPr>
          <p:cNvPr id="26" name="Picture 25">
            <a:extLst>
              <a:ext uri="{FF2B5EF4-FFF2-40B4-BE49-F238E27FC236}">
                <a16:creationId xmlns:a16="http://schemas.microsoft.com/office/drawing/2014/main" id="{F351E73D-7895-45EB-9302-0AB57A70E8AB}"/>
              </a:ext>
            </a:extLst>
          </p:cNvPr>
          <p:cNvPicPr>
            <a:picLocks noChangeAspect="1"/>
          </p:cNvPicPr>
          <p:nvPr/>
        </p:nvPicPr>
        <p:blipFill>
          <a:blip r:embed="rId6"/>
          <a:stretch>
            <a:fillRect/>
          </a:stretch>
        </p:blipFill>
        <p:spPr>
          <a:xfrm>
            <a:off x="4329290" y="1882357"/>
            <a:ext cx="485420" cy="485420"/>
          </a:xfrm>
          <a:prstGeom prst="rect">
            <a:avLst/>
          </a:prstGeom>
        </p:spPr>
      </p:pic>
      <p:pic>
        <p:nvPicPr>
          <p:cNvPr id="27" name="Picture 26">
            <a:extLst>
              <a:ext uri="{FF2B5EF4-FFF2-40B4-BE49-F238E27FC236}">
                <a16:creationId xmlns:a16="http://schemas.microsoft.com/office/drawing/2014/main" id="{85154624-3066-4D63-B7C3-D67081543EE2}"/>
              </a:ext>
            </a:extLst>
          </p:cNvPr>
          <p:cNvPicPr>
            <a:picLocks noChangeAspect="1"/>
          </p:cNvPicPr>
          <p:nvPr/>
        </p:nvPicPr>
        <p:blipFill>
          <a:blip r:embed="rId7"/>
          <a:stretch>
            <a:fillRect/>
          </a:stretch>
        </p:blipFill>
        <p:spPr>
          <a:xfrm>
            <a:off x="5530670" y="1891207"/>
            <a:ext cx="485420" cy="485420"/>
          </a:xfrm>
          <a:prstGeom prst="rect">
            <a:avLst/>
          </a:prstGeom>
        </p:spPr>
      </p:pic>
      <p:pic>
        <p:nvPicPr>
          <p:cNvPr id="28" name="Picture 27">
            <a:extLst>
              <a:ext uri="{FF2B5EF4-FFF2-40B4-BE49-F238E27FC236}">
                <a16:creationId xmlns:a16="http://schemas.microsoft.com/office/drawing/2014/main" id="{EB2E94C7-D380-4C34-BA07-0621055DD1F5}"/>
              </a:ext>
            </a:extLst>
          </p:cNvPr>
          <p:cNvPicPr>
            <a:picLocks noChangeAspect="1"/>
          </p:cNvPicPr>
          <p:nvPr/>
        </p:nvPicPr>
        <p:blipFill>
          <a:blip r:embed="rId8"/>
          <a:stretch>
            <a:fillRect/>
          </a:stretch>
        </p:blipFill>
        <p:spPr>
          <a:xfrm>
            <a:off x="6758691" y="1884131"/>
            <a:ext cx="485420" cy="48542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794" name="Shape 131">
            <a:extLst>
              <a:ext uri="{FF2B5EF4-FFF2-40B4-BE49-F238E27FC236}">
                <a16:creationId xmlns:a16="http://schemas.microsoft.com/office/drawing/2014/main" id="{51CA2BB0-2286-454E-8D4D-CFA1D8B6394F}"/>
              </a:ext>
            </a:extLst>
          </p:cNvPr>
          <p:cNvSpPr txBox="1">
            <a:spLocks noGrp="1" noChangeArrowheads="1"/>
          </p:cNvSpPr>
          <p:nvPr>
            <p:ph type="ctrTitle" idx="4294967295"/>
          </p:nvPr>
        </p:nvSpPr>
        <p:spPr>
          <a:xfrm>
            <a:off x="323850" y="352425"/>
            <a:ext cx="7662863" cy="625475"/>
          </a:xfrm>
        </p:spPr>
        <p:txBody>
          <a:bodyPr/>
          <a:lstStyle/>
          <a:p>
            <a:pPr eaLnBrk="1" hangingPunct="1">
              <a:buClr>
                <a:srgbClr val="FFFFFF"/>
              </a:buClr>
              <a:buFont typeface="Dosis"/>
              <a:buNone/>
            </a:pPr>
            <a:r>
              <a:rPr lang="zh-CN" altLang="en-US" b="1" dirty="0">
                <a:solidFill>
                  <a:srgbClr val="46C3CD"/>
                </a:solidFill>
                <a:latin typeface="Century Gothic" panose="020B0502020202020204" pitchFamily="34" charset="0"/>
                <a:ea typeface="Dosis"/>
                <a:cs typeface="Dosis"/>
                <a:sym typeface="Dosis"/>
              </a:rPr>
              <a:t>覆盖率的基准</a:t>
            </a:r>
            <a:br>
              <a:rPr lang="en-SG" altLang="en-US" sz="3200" b="1" dirty="0">
                <a:solidFill>
                  <a:srgbClr val="0C64AF"/>
                </a:solidFill>
                <a:latin typeface="Century Gothic" panose="020B0502020202020204" pitchFamily="34" charset="0"/>
                <a:ea typeface="Dosis"/>
                <a:cs typeface="Dosis"/>
                <a:sym typeface="Dosis"/>
              </a:rPr>
            </a:br>
            <a:r>
              <a:rPr lang="zh-CN" altLang="en-US" sz="3200" b="1" dirty="0">
                <a:solidFill>
                  <a:srgbClr val="0C64AF"/>
                </a:solidFill>
                <a:latin typeface="Century Gothic" panose="020B0502020202020204" pitchFamily="34" charset="0"/>
                <a:ea typeface="Dosis"/>
                <a:cs typeface="Dosis"/>
                <a:sym typeface="Dosis"/>
              </a:rPr>
              <a:t>受支持语言和操作平台</a:t>
            </a:r>
            <a:br>
              <a:rPr lang="en-SG" altLang="en-US" sz="3200" b="1" dirty="0">
                <a:solidFill>
                  <a:srgbClr val="0C64AF"/>
                </a:solidFill>
                <a:latin typeface="Century Gothic" panose="020B0502020202020204" pitchFamily="34" charset="0"/>
                <a:ea typeface="Dosis"/>
                <a:cs typeface="Dosis"/>
                <a:sym typeface="Dosis"/>
              </a:rPr>
            </a:br>
            <a:endParaRPr lang="en-US" altLang="en-US" sz="1000" dirty="0">
              <a:solidFill>
                <a:schemeClr val="tx1"/>
              </a:solidFill>
              <a:latin typeface="Century Gothic" panose="020B0502020202020204" pitchFamily="34" charset="0"/>
              <a:ea typeface="Dosis"/>
              <a:cs typeface="Dosis"/>
              <a:sym typeface="Dosis"/>
            </a:endParaRPr>
          </a:p>
        </p:txBody>
      </p:sp>
      <p:graphicFrame>
        <p:nvGraphicFramePr>
          <p:cNvPr id="10" name="Table 9">
            <a:extLst>
              <a:ext uri="{FF2B5EF4-FFF2-40B4-BE49-F238E27FC236}">
                <a16:creationId xmlns:a16="http://schemas.microsoft.com/office/drawing/2014/main" id="{931EAF0D-950F-4757-A029-36D288687241}"/>
              </a:ext>
            </a:extLst>
          </p:cNvPr>
          <p:cNvGraphicFramePr>
            <a:graphicFrameLocks noGrp="1"/>
          </p:cNvGraphicFramePr>
          <p:nvPr>
            <p:extLst>
              <p:ext uri="{D42A27DB-BD31-4B8C-83A1-F6EECF244321}">
                <p14:modId xmlns:p14="http://schemas.microsoft.com/office/powerpoint/2010/main" val="1132999837"/>
              </p:ext>
            </p:extLst>
          </p:nvPr>
        </p:nvGraphicFramePr>
        <p:xfrm>
          <a:off x="198438" y="1412875"/>
          <a:ext cx="8747125" cy="1544690"/>
        </p:xfrm>
        <a:graphic>
          <a:graphicData uri="http://schemas.openxmlformats.org/drawingml/2006/table">
            <a:tbl>
              <a:tblPr/>
              <a:tblGrid>
                <a:gridCol w="1644650">
                  <a:extLst>
                    <a:ext uri="{9D8B030D-6E8A-4147-A177-3AD203B41FA5}">
                      <a16:colId xmlns:a16="http://schemas.microsoft.com/office/drawing/2014/main" val="3903362505"/>
                    </a:ext>
                  </a:extLst>
                </a:gridCol>
                <a:gridCol w="1271587">
                  <a:extLst>
                    <a:ext uri="{9D8B030D-6E8A-4147-A177-3AD203B41FA5}">
                      <a16:colId xmlns:a16="http://schemas.microsoft.com/office/drawing/2014/main" val="1793550163"/>
                    </a:ext>
                  </a:extLst>
                </a:gridCol>
                <a:gridCol w="1457325">
                  <a:extLst>
                    <a:ext uri="{9D8B030D-6E8A-4147-A177-3AD203B41FA5}">
                      <a16:colId xmlns:a16="http://schemas.microsoft.com/office/drawing/2014/main" val="969076689"/>
                    </a:ext>
                  </a:extLst>
                </a:gridCol>
                <a:gridCol w="1457325">
                  <a:extLst>
                    <a:ext uri="{9D8B030D-6E8A-4147-A177-3AD203B41FA5}">
                      <a16:colId xmlns:a16="http://schemas.microsoft.com/office/drawing/2014/main" val="3192907149"/>
                    </a:ext>
                  </a:extLst>
                </a:gridCol>
                <a:gridCol w="1458913">
                  <a:extLst>
                    <a:ext uri="{9D8B030D-6E8A-4147-A177-3AD203B41FA5}">
                      <a16:colId xmlns:a16="http://schemas.microsoft.com/office/drawing/2014/main" val="2825004498"/>
                    </a:ext>
                  </a:extLst>
                </a:gridCol>
                <a:gridCol w="1457325">
                  <a:extLst>
                    <a:ext uri="{9D8B030D-6E8A-4147-A177-3AD203B41FA5}">
                      <a16:colId xmlns:a16="http://schemas.microsoft.com/office/drawing/2014/main" val="654912957"/>
                    </a:ext>
                  </a:extLst>
                </a:gridCol>
              </a:tblGrid>
              <a:tr h="351597">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SG" altLang="en-US" sz="1600" b="1" i="0" u="none" strike="noStrike" cap="none" normalizeH="0" baseline="0" dirty="0">
                          <a:ln>
                            <a:noFill/>
                          </a:ln>
                          <a:solidFill>
                            <a:srgbClr val="FFC000"/>
                          </a:solidFill>
                          <a:effectLst/>
                          <a:latin typeface="Century Gothic" panose="020B0502020202020204" pitchFamily="34" charset="0"/>
                          <a:cs typeface="Arial" panose="020B0604020202020204" pitchFamily="34" charset="0"/>
                          <a:sym typeface="Arial" panose="020B0604020202020204" pitchFamily="34" charset="0"/>
                        </a:rPr>
                        <a:t>SCA</a:t>
                      </a:r>
                      <a:r>
                        <a:rPr kumimoji="0" lang="en-SG" altLang="en-US" sz="1000" b="1" i="0" u="none" strike="noStrike" cap="none" normalizeH="0" baseline="0" dirty="0">
                          <a:ln>
                            <a:noFill/>
                          </a:ln>
                          <a:solidFill>
                            <a:srgbClr val="FFC000"/>
                          </a:solidFill>
                          <a:effectLst/>
                          <a:latin typeface="Century Gothic" panose="020B0502020202020204" pitchFamily="34" charset="0"/>
                          <a:cs typeface="Arial" panose="020B0604020202020204" pitchFamily="34" charset="0"/>
                          <a:sym typeface="Arial" panose="020B0604020202020204" pitchFamily="34" charset="0"/>
                        </a:rPr>
                        <a:t> </a:t>
                      </a:r>
                      <a:r>
                        <a:rPr kumimoji="0" lang="zh-CN" altLang="en-US" sz="1600" b="1" i="0" u="none" strike="noStrike" cap="none" normalizeH="0" baseline="0" dirty="0">
                          <a:ln>
                            <a:noFill/>
                          </a:ln>
                          <a:solidFill>
                            <a:srgbClr val="FFC000"/>
                          </a:solidFill>
                          <a:effectLst/>
                          <a:latin typeface="Century Gothic" panose="020B0502020202020204" pitchFamily="34" charset="0"/>
                          <a:cs typeface="Arial" panose="020B0604020202020204" pitchFamily="34" charset="0"/>
                          <a:sym typeface="Arial" panose="020B0604020202020204" pitchFamily="34" charset="0"/>
                        </a:rPr>
                        <a:t>源代码</a:t>
                      </a:r>
                      <a:endParaRPr kumimoji="0" lang="en-SG" altLang="en-US" sz="1600" b="1" i="0" u="none" strike="noStrike" cap="none" normalizeH="0" baseline="0" dirty="0">
                        <a:ln>
                          <a:noFill/>
                        </a:ln>
                        <a:solidFill>
                          <a:srgbClr val="FFC000"/>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85" marB="53885" horzOverflow="overflow">
                    <a:lnL>
                      <a:noFill/>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SG" altLang="en-US" sz="1000" b="0" i="0" u="none" strike="noStrike" cap="none" normalizeH="0" baseline="0">
                        <a:ln>
                          <a:noFill/>
                        </a:ln>
                        <a:solidFill>
                          <a:schemeClr val="tx1"/>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85" marB="5388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SG" altLang="en-US" sz="1000" b="0" i="0" u="none" strike="noStrike" cap="none" normalizeH="0" baseline="0" dirty="0">
                        <a:ln>
                          <a:noFill/>
                        </a:ln>
                        <a:solidFill>
                          <a:schemeClr val="tx1"/>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85" marB="5388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SG" altLang="en-US" sz="1000" b="0" i="0" u="none" strike="noStrike" cap="none" normalizeH="0" baseline="0">
                        <a:ln>
                          <a:noFill/>
                        </a:ln>
                        <a:solidFill>
                          <a:schemeClr val="tx1"/>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85" marB="5388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SG" altLang="en-US" sz="1000" b="0" i="0" u="none" strike="noStrike" cap="none" normalizeH="0" baseline="0">
                        <a:ln>
                          <a:noFill/>
                        </a:ln>
                        <a:solidFill>
                          <a:schemeClr val="tx1"/>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85" marB="5388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SG" altLang="en-US" sz="1000" b="1" i="0" u="none" strike="noStrike" cap="none" normalizeH="0" baseline="0">
                        <a:ln>
                          <a:noFill/>
                        </a:ln>
                        <a:solidFill>
                          <a:schemeClr val="tx1"/>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85" marB="53885" horzOverflow="overflow">
                    <a:lnL w="12700" cap="flat" cmpd="sng" algn="ctr">
                      <a:solidFill>
                        <a:schemeClr val="bg1"/>
                      </a:solidFill>
                      <a:prstDash val="solid"/>
                      <a:round/>
                      <a:headEnd type="none" w="med" len="med"/>
                      <a:tailEnd type="none" w="med" len="med"/>
                    </a:lnL>
                    <a:lnR>
                      <a:noFill/>
                    </a:lnR>
                    <a:lnT>
                      <a:noFill/>
                    </a:lnT>
                    <a:lnB w="12700" cap="flat" cmpd="sng" algn="ctr">
                      <a:solidFill>
                        <a:schemeClr val="bg1"/>
                      </a:solidFill>
                      <a:prstDash val="solid"/>
                      <a:round/>
                      <a:headEnd type="none" w="med" len="med"/>
                      <a:tailEnd type="none" w="med" len="med"/>
                    </a:lnB>
                    <a:lnTlToBr>
                      <a:noFill/>
                    </a:lnTlToBr>
                    <a:lnBlToTr>
                      <a:noFill/>
                    </a:lnBlToTr>
                    <a:solidFill>
                      <a:srgbClr val="46C3CD"/>
                    </a:solidFill>
                  </a:tcPr>
                </a:tc>
                <a:extLst>
                  <a:ext uri="{0D108BD9-81ED-4DB2-BD59-A6C34878D82A}">
                    <a16:rowId xmlns:a16="http://schemas.microsoft.com/office/drawing/2014/main" val="2995503227"/>
                  </a:ext>
                </a:extLst>
              </a:tr>
              <a:tr h="260162">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SG" altLang="en-US" sz="1000" b="0" i="0" u="none" strike="noStrike" cap="none" normalizeH="0" baseline="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C/C++</a:t>
                      </a:r>
                    </a:p>
                  </a:txBody>
                  <a:tcPr marL="107796" marR="107796" marT="53885" marB="53885" horzOverflow="overflow">
                    <a:lnL>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000" b="1" i="0" u="none" strike="noStrike" cap="none" normalizeH="0" baseline="0" dirty="0">
                          <a:ln>
                            <a:noFill/>
                          </a:ln>
                          <a:solidFill>
                            <a:srgbClr val="FA980C"/>
                          </a:solidFill>
                          <a:effectLst/>
                          <a:latin typeface="Century Gothic" panose="020B0502020202020204" pitchFamily="34" charset="0"/>
                          <a:cs typeface="Arial" panose="020B0604020202020204" pitchFamily="34" charset="0"/>
                          <a:sym typeface="Arial" panose="020B0604020202020204" pitchFamily="34" charset="0"/>
                        </a:rPr>
                        <a:t>部分</a:t>
                      </a:r>
                      <a:endParaRPr kumimoji="0" lang="en-SG" altLang="en-US" sz="1000" b="1" i="0" u="none" strike="noStrike" cap="none" normalizeH="0" baseline="0" dirty="0">
                        <a:ln>
                          <a:noFill/>
                        </a:ln>
                        <a:solidFill>
                          <a:srgbClr val="FA980C"/>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85" marB="5388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000" b="1" i="0" u="none" strike="noStrike" cap="none" normalizeH="0" baseline="0" dirty="0">
                          <a:ln>
                            <a:noFill/>
                          </a:ln>
                          <a:solidFill>
                            <a:srgbClr val="FA980C"/>
                          </a:solidFill>
                          <a:effectLst/>
                          <a:latin typeface="Century Gothic" panose="020B0502020202020204" pitchFamily="34" charset="0"/>
                          <a:cs typeface="Arial" panose="020B0604020202020204" pitchFamily="34" charset="0"/>
                          <a:sym typeface="Arial" panose="020B0604020202020204" pitchFamily="34" charset="0"/>
                        </a:rPr>
                        <a:t>部分</a:t>
                      </a:r>
                      <a:endParaRPr kumimoji="0" lang="en-SG" altLang="en-US" sz="1000" b="1" i="0" u="none" strike="noStrike" cap="none" normalizeH="0" baseline="0" dirty="0">
                        <a:ln>
                          <a:noFill/>
                        </a:ln>
                        <a:solidFill>
                          <a:srgbClr val="FA980C"/>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85" marB="5388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000" b="1" i="0" u="none" strike="noStrike" cap="none" normalizeH="0" baseline="0" dirty="0">
                          <a:ln>
                            <a:noFill/>
                          </a:ln>
                          <a:solidFill>
                            <a:srgbClr val="FA980C"/>
                          </a:solidFill>
                          <a:effectLst/>
                          <a:latin typeface="Century Gothic" panose="020B0502020202020204" pitchFamily="34" charset="0"/>
                          <a:cs typeface="Arial" panose="020B0604020202020204" pitchFamily="34" charset="0"/>
                          <a:sym typeface="Arial" panose="020B0604020202020204" pitchFamily="34" charset="0"/>
                        </a:rPr>
                        <a:t>部分</a:t>
                      </a:r>
                      <a:endParaRPr kumimoji="0" lang="en-SG" altLang="en-US" sz="1000" b="1" i="0" u="none" strike="noStrike" cap="none" normalizeH="0" baseline="0" dirty="0">
                        <a:ln>
                          <a:noFill/>
                        </a:ln>
                        <a:solidFill>
                          <a:srgbClr val="FA980C"/>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85" marB="5388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000" b="1" i="0" u="none" strike="noStrike" cap="none" normalizeH="0" baseline="0" dirty="0">
                          <a:ln>
                            <a:noFill/>
                          </a:ln>
                          <a:solidFill>
                            <a:srgbClr val="C00000"/>
                          </a:solidFill>
                          <a:effectLst/>
                          <a:latin typeface="Century Gothic" panose="020B0502020202020204" pitchFamily="34" charset="0"/>
                          <a:cs typeface="Arial" panose="020B0604020202020204" pitchFamily="34" charset="0"/>
                          <a:sym typeface="Arial" panose="020B0604020202020204" pitchFamily="34" charset="0"/>
                        </a:rPr>
                        <a:t>否</a:t>
                      </a:r>
                      <a:endParaRPr kumimoji="0" lang="en-SG" altLang="en-US" sz="1000" b="1" i="0" u="none" strike="noStrike" cap="none" normalizeH="0" baseline="0" dirty="0">
                        <a:ln>
                          <a:noFill/>
                        </a:ln>
                        <a:solidFill>
                          <a:srgbClr val="C07404"/>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85" marB="5388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000" b="1" i="0" u="none" strike="noStrike" cap="none" normalizeH="0" baseline="0" dirty="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是</a:t>
                      </a:r>
                      <a:endParaRPr kumimoji="0" lang="en-SG" altLang="en-US" sz="1000" b="1" i="0" u="none" strike="noStrike" cap="none" normalizeH="0" baseline="0" dirty="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85" marB="53885" horzOverflow="overflow">
                    <a:lnL w="12700"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6C3CD"/>
                    </a:solidFill>
                  </a:tcPr>
                </a:tc>
                <a:extLst>
                  <a:ext uri="{0D108BD9-81ED-4DB2-BD59-A6C34878D82A}">
                    <a16:rowId xmlns:a16="http://schemas.microsoft.com/office/drawing/2014/main" val="700507569"/>
                  </a:ext>
                </a:extLst>
              </a:tr>
              <a:tr h="412554">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SG" altLang="en-US" sz="1000" b="0" i="0" u="none" strike="noStrike" cap="none" normalizeH="0" baseline="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Java, JavaScript, Python, PHP, Ruby, Go</a:t>
                      </a:r>
                    </a:p>
                  </a:txBody>
                  <a:tcPr marL="107796" marR="107796" marT="53885" marB="53885" horzOverflow="overflow">
                    <a:lnL>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000" b="1" i="0" u="none" strike="noStrike" cap="none" normalizeH="0" baseline="0" dirty="0">
                          <a:ln>
                            <a:noFill/>
                          </a:ln>
                          <a:solidFill>
                            <a:srgbClr val="00B050"/>
                          </a:solidFill>
                          <a:effectLst/>
                          <a:latin typeface="Century Gothic" panose="020B0502020202020204" pitchFamily="34" charset="0"/>
                          <a:cs typeface="Arial" panose="020B0604020202020204" pitchFamily="34" charset="0"/>
                          <a:sym typeface="Arial" panose="020B0604020202020204" pitchFamily="34" charset="0"/>
                        </a:rPr>
                        <a:t>是</a:t>
                      </a:r>
                      <a:endParaRPr kumimoji="0" lang="en-SG" altLang="en-US" sz="1000" b="1" i="0" u="none" strike="noStrike" cap="none" normalizeH="0" baseline="0" dirty="0">
                        <a:ln>
                          <a:noFill/>
                        </a:ln>
                        <a:solidFill>
                          <a:srgbClr val="00B050"/>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85" marB="5388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000" b="1" i="0" u="none" strike="noStrike" cap="none" normalizeH="0" baseline="0" dirty="0">
                          <a:ln>
                            <a:noFill/>
                          </a:ln>
                          <a:solidFill>
                            <a:srgbClr val="00B050"/>
                          </a:solidFill>
                          <a:effectLst/>
                          <a:latin typeface="Century Gothic" panose="020B0502020202020204" pitchFamily="34" charset="0"/>
                          <a:cs typeface="Arial" panose="020B0604020202020204" pitchFamily="34" charset="0"/>
                          <a:sym typeface="Arial" panose="020B0604020202020204" pitchFamily="34" charset="0"/>
                        </a:rPr>
                        <a:t>是</a:t>
                      </a:r>
                      <a:endParaRPr kumimoji="0" lang="en-SG" altLang="en-US" sz="1000" b="1" i="0" u="none" strike="noStrike" cap="none" normalizeH="0" baseline="0" dirty="0">
                        <a:ln>
                          <a:noFill/>
                        </a:ln>
                        <a:solidFill>
                          <a:srgbClr val="00B050"/>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85" marB="5388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000" b="1" i="0" u="none" strike="noStrike" cap="none" normalizeH="0" baseline="0" dirty="0">
                          <a:ln>
                            <a:noFill/>
                          </a:ln>
                          <a:solidFill>
                            <a:srgbClr val="00B050"/>
                          </a:solidFill>
                          <a:effectLst/>
                          <a:latin typeface="Century Gothic" panose="020B0502020202020204" pitchFamily="34" charset="0"/>
                          <a:cs typeface="Arial" panose="020B0604020202020204" pitchFamily="34" charset="0"/>
                          <a:sym typeface="Arial" panose="020B0604020202020204" pitchFamily="34" charset="0"/>
                        </a:rPr>
                        <a:t>是</a:t>
                      </a:r>
                      <a:endParaRPr kumimoji="0" lang="en-SG" altLang="en-US" sz="1000" b="1" i="0" u="none" strike="noStrike" cap="none" normalizeH="0" baseline="0" dirty="0">
                        <a:ln>
                          <a:noFill/>
                        </a:ln>
                        <a:solidFill>
                          <a:srgbClr val="00B050"/>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85" marB="5388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000" b="1" i="0" u="none" strike="noStrike" cap="none" normalizeH="0" baseline="0" dirty="0">
                          <a:ln>
                            <a:noFill/>
                          </a:ln>
                          <a:solidFill>
                            <a:srgbClr val="00B050"/>
                          </a:solidFill>
                          <a:effectLst/>
                          <a:latin typeface="Century Gothic" panose="020B0502020202020204" pitchFamily="34" charset="0"/>
                          <a:cs typeface="Arial" panose="020B0604020202020204" pitchFamily="34" charset="0"/>
                          <a:sym typeface="Arial" panose="020B0604020202020204" pitchFamily="34" charset="0"/>
                        </a:rPr>
                        <a:t>是</a:t>
                      </a:r>
                      <a:endParaRPr kumimoji="0" lang="en-SG" altLang="en-US" sz="1000" b="1" i="0" u="none" strike="noStrike" cap="none" normalizeH="0" baseline="0" dirty="0">
                        <a:ln>
                          <a:noFill/>
                        </a:ln>
                        <a:solidFill>
                          <a:srgbClr val="00B050"/>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85" marB="5388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000" b="1" i="0" u="none" strike="noStrike" cap="none" normalizeH="0" baseline="0" dirty="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是</a:t>
                      </a:r>
                      <a:endParaRPr kumimoji="0" lang="en-SG" altLang="en-US" sz="1000" b="1" i="0" u="none" strike="noStrike" cap="none" normalizeH="0" baseline="0" dirty="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85" marB="53885" horzOverflow="overflow">
                    <a:lnL w="12700"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6C3CD"/>
                    </a:solidFill>
                  </a:tcPr>
                </a:tc>
                <a:extLst>
                  <a:ext uri="{0D108BD9-81ED-4DB2-BD59-A6C34878D82A}">
                    <a16:rowId xmlns:a16="http://schemas.microsoft.com/office/drawing/2014/main" val="960276639"/>
                  </a:ext>
                </a:extLst>
              </a:tr>
              <a:tr h="260162">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SG" altLang="en-US" sz="1000" b="0" i="0" u="none" strike="noStrike" cap="none" normalizeH="0" baseline="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Scala</a:t>
                      </a:r>
                    </a:p>
                  </a:txBody>
                  <a:tcPr marL="107796" marR="107796" marT="53885" marB="53885" horzOverflow="overflow">
                    <a:lnL>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000" b="1" i="0" u="none" strike="noStrike" cap="none" normalizeH="0" baseline="0" dirty="0">
                          <a:ln>
                            <a:noFill/>
                          </a:ln>
                          <a:solidFill>
                            <a:srgbClr val="00B050"/>
                          </a:solidFill>
                          <a:effectLst/>
                          <a:latin typeface="Century Gothic" panose="020B0502020202020204" pitchFamily="34" charset="0"/>
                          <a:cs typeface="Arial" panose="020B0604020202020204" pitchFamily="34" charset="0"/>
                          <a:sym typeface="Arial" panose="020B0604020202020204" pitchFamily="34" charset="0"/>
                        </a:rPr>
                        <a:t>是</a:t>
                      </a:r>
                      <a:endParaRPr kumimoji="0" lang="en-SG" altLang="en-US" sz="1000" b="1" i="0" u="none" strike="noStrike" cap="none" normalizeH="0" baseline="0" dirty="0">
                        <a:ln>
                          <a:noFill/>
                        </a:ln>
                        <a:solidFill>
                          <a:srgbClr val="00B050"/>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85" marB="5388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000" b="1" i="0" u="none" strike="noStrike" cap="none" normalizeH="0" baseline="0" dirty="0">
                          <a:ln>
                            <a:noFill/>
                          </a:ln>
                          <a:solidFill>
                            <a:srgbClr val="00B050"/>
                          </a:solidFill>
                          <a:effectLst/>
                          <a:latin typeface="Century Gothic" panose="020B0502020202020204" pitchFamily="34" charset="0"/>
                          <a:cs typeface="Arial" panose="020B0604020202020204" pitchFamily="34" charset="0"/>
                          <a:sym typeface="Arial" panose="020B0604020202020204" pitchFamily="34" charset="0"/>
                        </a:rPr>
                        <a:t>是</a:t>
                      </a:r>
                      <a:endParaRPr kumimoji="0" lang="en-SG" altLang="en-US" sz="1000" b="1" i="0" u="none" strike="noStrike" cap="none" normalizeH="0" baseline="0" dirty="0">
                        <a:ln>
                          <a:noFill/>
                        </a:ln>
                        <a:solidFill>
                          <a:srgbClr val="00B050"/>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85" marB="5388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000" b="1" i="0" u="none" strike="noStrike" cap="none" normalizeH="0" baseline="0" dirty="0">
                          <a:ln>
                            <a:noFill/>
                          </a:ln>
                          <a:solidFill>
                            <a:srgbClr val="00B050"/>
                          </a:solidFill>
                          <a:effectLst/>
                          <a:latin typeface="Century Gothic" panose="020B0502020202020204" pitchFamily="34" charset="0"/>
                          <a:cs typeface="Arial" panose="020B0604020202020204" pitchFamily="34" charset="0"/>
                          <a:sym typeface="Arial" panose="020B0604020202020204" pitchFamily="34" charset="0"/>
                        </a:rPr>
                        <a:t>是</a:t>
                      </a:r>
                      <a:endParaRPr kumimoji="0" lang="en-SG" altLang="en-US" sz="1000" b="1" i="0" u="none" strike="noStrike" cap="none" normalizeH="0" baseline="0" dirty="0">
                        <a:ln>
                          <a:noFill/>
                        </a:ln>
                        <a:solidFill>
                          <a:srgbClr val="00B050"/>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85" marB="5388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000" b="1" i="0" u="none" strike="noStrike" cap="none" normalizeH="0" baseline="0" dirty="0">
                          <a:ln>
                            <a:noFill/>
                          </a:ln>
                          <a:solidFill>
                            <a:srgbClr val="C00000"/>
                          </a:solidFill>
                          <a:effectLst/>
                          <a:latin typeface="Century Gothic" panose="020B0502020202020204" pitchFamily="34" charset="0"/>
                          <a:cs typeface="Arial" panose="020B0604020202020204" pitchFamily="34" charset="0"/>
                          <a:sym typeface="Arial" panose="020B0604020202020204" pitchFamily="34" charset="0"/>
                        </a:rPr>
                        <a:t>否</a:t>
                      </a:r>
                      <a:endParaRPr kumimoji="0" lang="en-SG" altLang="en-US" sz="1000" b="1" i="0" u="none" strike="noStrike" cap="none" normalizeH="0" baseline="0" dirty="0">
                        <a:ln>
                          <a:noFill/>
                        </a:ln>
                        <a:solidFill>
                          <a:srgbClr val="C00000"/>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85" marB="5388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000" b="1" i="0" u="none" strike="noStrike" cap="none" normalizeH="0" baseline="0" dirty="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是</a:t>
                      </a:r>
                      <a:endParaRPr kumimoji="0" lang="en-SG" altLang="en-US" sz="1000" b="1" i="0" u="none" strike="noStrike" cap="none" normalizeH="0" baseline="0" dirty="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85" marB="53885" horzOverflow="overflow">
                    <a:lnL w="12700"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6C3CD"/>
                    </a:solidFill>
                  </a:tcPr>
                </a:tc>
                <a:extLst>
                  <a:ext uri="{0D108BD9-81ED-4DB2-BD59-A6C34878D82A}">
                    <a16:rowId xmlns:a16="http://schemas.microsoft.com/office/drawing/2014/main" val="72589125"/>
                  </a:ext>
                </a:extLst>
              </a:tr>
              <a:tr h="260162">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SG" altLang="en-US" sz="1000" b="0" i="0" u="none" strike="noStrike" cap="none" normalizeH="0" baseline="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.NET</a:t>
                      </a:r>
                    </a:p>
                  </a:txBody>
                  <a:tcPr marL="107796" marR="107796" marT="53885" marB="53885" horzOverflow="overflow">
                    <a:lnL>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000" b="1" i="0" u="none" strike="noStrike" cap="none" normalizeH="0" baseline="0" dirty="0">
                          <a:ln>
                            <a:noFill/>
                          </a:ln>
                          <a:solidFill>
                            <a:srgbClr val="00B050"/>
                          </a:solidFill>
                          <a:effectLst/>
                          <a:latin typeface="Century Gothic" panose="020B0502020202020204" pitchFamily="34" charset="0"/>
                          <a:cs typeface="Arial" panose="020B0604020202020204" pitchFamily="34" charset="0"/>
                          <a:sym typeface="Arial" panose="020B0604020202020204" pitchFamily="34" charset="0"/>
                        </a:rPr>
                        <a:t>是</a:t>
                      </a:r>
                      <a:endParaRPr kumimoji="0" lang="en-SG" altLang="en-US" sz="1000" b="1" i="0" u="none" strike="noStrike" cap="none" normalizeH="0" baseline="0" dirty="0">
                        <a:ln>
                          <a:noFill/>
                        </a:ln>
                        <a:solidFill>
                          <a:srgbClr val="00B050"/>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85" marB="5388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000" b="1" i="0" u="none" strike="noStrike" cap="none" normalizeH="0" baseline="0" dirty="0">
                          <a:ln>
                            <a:noFill/>
                          </a:ln>
                          <a:solidFill>
                            <a:srgbClr val="00B050"/>
                          </a:solidFill>
                          <a:effectLst/>
                          <a:latin typeface="Century Gothic" panose="020B0502020202020204" pitchFamily="34" charset="0"/>
                          <a:cs typeface="Arial" panose="020B0604020202020204" pitchFamily="34" charset="0"/>
                          <a:sym typeface="Arial" panose="020B0604020202020204" pitchFamily="34" charset="0"/>
                        </a:rPr>
                        <a:t>是</a:t>
                      </a:r>
                      <a:endParaRPr kumimoji="0" lang="en-SG" altLang="en-US" sz="1000" b="1" i="0" u="none" strike="noStrike" cap="none" normalizeH="0" baseline="0" dirty="0">
                        <a:ln>
                          <a:noFill/>
                        </a:ln>
                        <a:solidFill>
                          <a:srgbClr val="00B050"/>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85" marB="5388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000" b="1" i="0" u="none" strike="noStrike" cap="none" normalizeH="0" baseline="0" dirty="0">
                          <a:ln>
                            <a:noFill/>
                          </a:ln>
                          <a:solidFill>
                            <a:srgbClr val="C00000"/>
                          </a:solidFill>
                          <a:effectLst/>
                          <a:latin typeface="Century Gothic" panose="020B0502020202020204" pitchFamily="34" charset="0"/>
                          <a:cs typeface="Arial" panose="020B0604020202020204" pitchFamily="34" charset="0"/>
                          <a:sym typeface="Arial" panose="020B0604020202020204" pitchFamily="34" charset="0"/>
                        </a:rPr>
                        <a:t>否</a:t>
                      </a:r>
                      <a:endParaRPr kumimoji="0" lang="en-SG" altLang="en-US" sz="1000" b="1" i="0" u="none" strike="noStrike" cap="none" normalizeH="0" baseline="0" dirty="0">
                        <a:ln>
                          <a:noFill/>
                        </a:ln>
                        <a:solidFill>
                          <a:srgbClr val="C00000"/>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85" marB="5388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000" b="1" i="0" u="none" strike="noStrike" cap="none" normalizeH="0" baseline="0" dirty="0">
                          <a:ln>
                            <a:noFill/>
                          </a:ln>
                          <a:solidFill>
                            <a:srgbClr val="00B050"/>
                          </a:solidFill>
                          <a:effectLst/>
                          <a:latin typeface="Century Gothic" panose="020B0502020202020204" pitchFamily="34" charset="0"/>
                          <a:cs typeface="Arial" panose="020B0604020202020204" pitchFamily="34" charset="0"/>
                          <a:sym typeface="Arial" panose="020B0604020202020204" pitchFamily="34" charset="0"/>
                        </a:rPr>
                        <a:t>是</a:t>
                      </a:r>
                      <a:endParaRPr kumimoji="0" lang="en-SG" altLang="en-US" sz="1000" b="1" i="0" u="none" strike="noStrike" cap="none" normalizeH="0" baseline="0" dirty="0">
                        <a:ln>
                          <a:noFill/>
                        </a:ln>
                        <a:solidFill>
                          <a:srgbClr val="00B050"/>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85" marB="5388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000" b="1" i="0" u="none" strike="noStrike" cap="none" normalizeH="0" baseline="0" dirty="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是</a:t>
                      </a:r>
                      <a:endParaRPr kumimoji="0" lang="en-SG" altLang="en-US" sz="1000" b="1" i="0" u="none" strike="noStrike" cap="none" normalizeH="0" baseline="0" dirty="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85" marB="53885" horzOverflow="overflow">
                    <a:lnL w="12700"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a:noFill/>
                    </a:lnB>
                    <a:lnTlToBr>
                      <a:noFill/>
                    </a:lnTlToBr>
                    <a:lnBlToTr>
                      <a:noFill/>
                    </a:lnBlToTr>
                    <a:solidFill>
                      <a:srgbClr val="46C3CD"/>
                    </a:solidFill>
                  </a:tcPr>
                </a:tc>
                <a:extLst>
                  <a:ext uri="{0D108BD9-81ED-4DB2-BD59-A6C34878D82A}">
                    <a16:rowId xmlns:a16="http://schemas.microsoft.com/office/drawing/2014/main" val="2524053376"/>
                  </a:ext>
                </a:extLst>
              </a:tr>
            </a:tbl>
          </a:graphicData>
        </a:graphic>
      </p:graphicFrame>
      <p:pic>
        <p:nvPicPr>
          <p:cNvPr id="11" name="Picture 10">
            <a:extLst>
              <a:ext uri="{FF2B5EF4-FFF2-40B4-BE49-F238E27FC236}">
                <a16:creationId xmlns:a16="http://schemas.microsoft.com/office/drawing/2014/main" id="{F11ED186-1FB0-453B-B520-3B7C413829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7899" y="1122694"/>
            <a:ext cx="48895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36" name="Rectangle 18">
            <a:extLst>
              <a:ext uri="{FF2B5EF4-FFF2-40B4-BE49-F238E27FC236}">
                <a16:creationId xmlns:a16="http://schemas.microsoft.com/office/drawing/2014/main" id="{E1FDCD8C-2BAB-4B62-A838-874AC1A90CC4}"/>
              </a:ext>
            </a:extLst>
          </p:cNvPr>
          <p:cNvSpPr>
            <a:spLocks noChangeArrowheads="1"/>
          </p:cNvSpPr>
          <p:nvPr/>
        </p:nvSpPr>
        <p:spPr bwMode="auto">
          <a:xfrm>
            <a:off x="0" y="4927600"/>
            <a:ext cx="28860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SG" altLang="en-US" sz="800">
                <a:solidFill>
                  <a:schemeClr val="bg1"/>
                </a:solidFill>
                <a:latin typeface="Century Gothic" panose="020B0502020202020204" pitchFamily="34" charset="0"/>
              </a:rPr>
              <a:t>Company Confidential. Strictly for Internal Circulation.</a:t>
            </a:r>
          </a:p>
        </p:txBody>
      </p:sp>
      <p:sp>
        <p:nvSpPr>
          <p:cNvPr id="33837" name="Rectangle 19">
            <a:extLst>
              <a:ext uri="{FF2B5EF4-FFF2-40B4-BE49-F238E27FC236}">
                <a16:creationId xmlns:a16="http://schemas.microsoft.com/office/drawing/2014/main" id="{9A856F1E-F7A2-43D3-8861-2DA6A8BB3690}"/>
              </a:ext>
            </a:extLst>
          </p:cNvPr>
          <p:cNvSpPr>
            <a:spLocks noChangeArrowheads="1"/>
          </p:cNvSpPr>
          <p:nvPr/>
        </p:nvSpPr>
        <p:spPr bwMode="auto">
          <a:xfrm>
            <a:off x="7407275" y="4791075"/>
            <a:ext cx="17367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r>
              <a:rPr lang="en-SG" altLang="en-US" sz="800">
                <a:solidFill>
                  <a:schemeClr val="bg1"/>
                </a:solidFill>
                <a:latin typeface="Century Gothic" panose="020B0502020202020204" pitchFamily="34" charset="0"/>
              </a:rPr>
              <a:t>Based on extensive internal benchmarking and research.</a:t>
            </a:r>
          </a:p>
        </p:txBody>
      </p:sp>
      <p:pic>
        <p:nvPicPr>
          <p:cNvPr id="33838" name="Picture 20">
            <a:extLst>
              <a:ext uri="{FF2B5EF4-FFF2-40B4-BE49-F238E27FC236}">
                <a16:creationId xmlns:a16="http://schemas.microsoft.com/office/drawing/2014/main" id="{A9CD1244-AE51-45BB-BD88-BB9F9011F5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0450" y="31750"/>
            <a:ext cx="42386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0" name="Table 29">
            <a:extLst>
              <a:ext uri="{FF2B5EF4-FFF2-40B4-BE49-F238E27FC236}">
                <a16:creationId xmlns:a16="http://schemas.microsoft.com/office/drawing/2014/main" id="{1D645671-17C2-4684-B9D7-7EDC99CF580D}"/>
              </a:ext>
            </a:extLst>
          </p:cNvPr>
          <p:cNvGraphicFramePr>
            <a:graphicFrameLocks noGrp="1"/>
          </p:cNvGraphicFramePr>
          <p:nvPr>
            <p:extLst>
              <p:ext uri="{D42A27DB-BD31-4B8C-83A1-F6EECF244321}">
                <p14:modId xmlns:p14="http://schemas.microsoft.com/office/powerpoint/2010/main" val="749333237"/>
              </p:ext>
            </p:extLst>
          </p:nvPr>
        </p:nvGraphicFramePr>
        <p:xfrm>
          <a:off x="152400" y="3292475"/>
          <a:ext cx="8786813" cy="1155752"/>
        </p:xfrm>
        <a:graphic>
          <a:graphicData uri="http://schemas.openxmlformats.org/drawingml/2006/table">
            <a:tbl>
              <a:tblPr/>
              <a:tblGrid>
                <a:gridCol w="1666875">
                  <a:extLst>
                    <a:ext uri="{9D8B030D-6E8A-4147-A177-3AD203B41FA5}">
                      <a16:colId xmlns:a16="http://schemas.microsoft.com/office/drawing/2014/main" val="2145262460"/>
                    </a:ext>
                  </a:extLst>
                </a:gridCol>
                <a:gridCol w="2743200">
                  <a:extLst>
                    <a:ext uri="{9D8B030D-6E8A-4147-A177-3AD203B41FA5}">
                      <a16:colId xmlns:a16="http://schemas.microsoft.com/office/drawing/2014/main" val="2530787345"/>
                    </a:ext>
                  </a:extLst>
                </a:gridCol>
                <a:gridCol w="2952750">
                  <a:extLst>
                    <a:ext uri="{9D8B030D-6E8A-4147-A177-3AD203B41FA5}">
                      <a16:colId xmlns:a16="http://schemas.microsoft.com/office/drawing/2014/main" val="89492526"/>
                    </a:ext>
                  </a:extLst>
                </a:gridCol>
                <a:gridCol w="1423988">
                  <a:extLst>
                    <a:ext uri="{9D8B030D-6E8A-4147-A177-3AD203B41FA5}">
                      <a16:colId xmlns:a16="http://schemas.microsoft.com/office/drawing/2014/main" val="1169294657"/>
                    </a:ext>
                  </a:extLst>
                </a:gridCol>
              </a:tblGrid>
              <a:tr h="351535">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SG" altLang="en-US" sz="1600" b="1" i="0" u="none" strike="noStrike" cap="none" normalizeH="0" baseline="0" dirty="0">
                          <a:ln>
                            <a:noFill/>
                          </a:ln>
                          <a:solidFill>
                            <a:srgbClr val="FF01FF"/>
                          </a:solidFill>
                          <a:effectLst/>
                          <a:latin typeface="Century Gothic" panose="020B0502020202020204" pitchFamily="34" charset="0"/>
                          <a:cs typeface="Arial" panose="020B0604020202020204" pitchFamily="34" charset="0"/>
                          <a:sym typeface="Arial" panose="020B0604020202020204" pitchFamily="34" charset="0"/>
                        </a:rPr>
                        <a:t>SCA </a:t>
                      </a:r>
                      <a:r>
                        <a:rPr kumimoji="0" lang="zh-CN" altLang="en-US" sz="1600" b="1" i="0" u="none" strike="noStrike" cap="none" normalizeH="0" baseline="0" dirty="0">
                          <a:ln>
                            <a:noFill/>
                          </a:ln>
                          <a:solidFill>
                            <a:srgbClr val="FF01FF"/>
                          </a:solidFill>
                          <a:effectLst/>
                          <a:latin typeface="Century Gothic" panose="020B0502020202020204" pitchFamily="34" charset="0"/>
                          <a:cs typeface="Arial" panose="020B0604020202020204" pitchFamily="34" charset="0"/>
                          <a:sym typeface="Arial" panose="020B0604020202020204" pitchFamily="34" charset="0"/>
                        </a:rPr>
                        <a:t>二进制</a:t>
                      </a:r>
                      <a:endParaRPr kumimoji="0" lang="en-SG" altLang="en-US" sz="1600" b="1" i="0" u="none" strike="noStrike" cap="none" normalizeH="0" baseline="0" dirty="0">
                        <a:ln>
                          <a:noFill/>
                        </a:ln>
                        <a:solidFill>
                          <a:srgbClr val="FF01FF"/>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59" marB="53859" horzOverflow="overflow">
                    <a:lnL>
                      <a:noFill/>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SG" altLang="en-US" sz="1000" b="1" i="0" u="none" strike="noStrike" cap="none" normalizeH="0" baseline="0" dirty="0">
                        <a:ln>
                          <a:noFill/>
                        </a:ln>
                        <a:solidFill>
                          <a:srgbClr val="00B050"/>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59" marB="5385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SG" altLang="en-US" sz="1000" b="1" i="0" u="none" strike="noStrike" cap="none" normalizeH="0" baseline="0">
                        <a:ln>
                          <a:noFill/>
                        </a:ln>
                        <a:solidFill>
                          <a:srgbClr val="00B050"/>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59" marB="5385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SG" altLang="en-US" sz="1000" b="1" i="0" u="none" strike="noStrike" cap="none" normalizeH="0" baseline="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59" marB="53859" horzOverflow="overflow">
                    <a:lnL w="12700" cap="flat" cmpd="sng" algn="ctr">
                      <a:solidFill>
                        <a:schemeClr val="bg1"/>
                      </a:solidFill>
                      <a:prstDash val="solid"/>
                      <a:round/>
                      <a:headEnd type="none" w="med" len="med"/>
                      <a:tailEnd type="none" w="med" len="med"/>
                    </a:lnL>
                    <a:lnR>
                      <a:noFill/>
                    </a:lnR>
                    <a:lnT>
                      <a:noFill/>
                    </a:lnT>
                    <a:lnB w="12700" cap="flat" cmpd="sng" algn="ctr">
                      <a:solidFill>
                        <a:schemeClr val="bg1"/>
                      </a:solidFill>
                      <a:prstDash val="solid"/>
                      <a:round/>
                      <a:headEnd type="none" w="med" len="med"/>
                      <a:tailEnd type="none" w="med" len="med"/>
                    </a:lnB>
                    <a:lnTlToBr>
                      <a:noFill/>
                    </a:lnTlToBr>
                    <a:lnBlToTr>
                      <a:noFill/>
                    </a:lnBlToTr>
                    <a:solidFill>
                      <a:srgbClr val="46C3CD"/>
                    </a:solidFill>
                  </a:tcPr>
                </a:tc>
                <a:extLst>
                  <a:ext uri="{0D108BD9-81ED-4DB2-BD59-A6C34878D82A}">
                    <a16:rowId xmlns:a16="http://schemas.microsoft.com/office/drawing/2014/main" val="2828224094"/>
                  </a:ext>
                </a:extLst>
              </a:tr>
              <a:tr h="260103">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000" b="0" i="0" u="none" strike="noStrike" cap="none" normalizeH="0" baseline="0" dirty="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本地</a:t>
                      </a:r>
                      <a:endParaRPr kumimoji="0" lang="en-SG" altLang="en-US" sz="1000" b="0" i="0" u="none" strike="noStrike" cap="none" normalizeH="0" baseline="0" dirty="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59" marB="53859" horzOverflow="overflow">
                    <a:lnL>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000" b="1" i="0" u="none" strike="noStrike" cap="none" normalizeH="0" baseline="0" dirty="0">
                          <a:ln>
                            <a:noFill/>
                          </a:ln>
                          <a:solidFill>
                            <a:srgbClr val="00B050"/>
                          </a:solidFill>
                          <a:effectLst/>
                          <a:latin typeface="Century Gothic" panose="020B0502020202020204" pitchFamily="34" charset="0"/>
                          <a:cs typeface="Arial" panose="020B0604020202020204" pitchFamily="34" charset="0"/>
                          <a:sym typeface="Arial" panose="020B0604020202020204" pitchFamily="34" charset="0"/>
                        </a:rPr>
                        <a:t>是</a:t>
                      </a:r>
                      <a:endParaRPr kumimoji="0" lang="en-SG" altLang="en-US" sz="1000" b="1" i="0" u="none" strike="noStrike" cap="none" normalizeH="0" baseline="0" dirty="0">
                        <a:ln>
                          <a:noFill/>
                        </a:ln>
                        <a:solidFill>
                          <a:srgbClr val="00B050"/>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59" marB="5385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000" b="1" i="0" u="none" strike="noStrike" cap="none" normalizeH="0" baseline="0" dirty="0">
                          <a:ln>
                            <a:noFill/>
                          </a:ln>
                          <a:solidFill>
                            <a:srgbClr val="00B050"/>
                          </a:solidFill>
                          <a:effectLst/>
                          <a:latin typeface="Century Gothic" panose="020B0502020202020204" pitchFamily="34" charset="0"/>
                          <a:cs typeface="Arial" panose="020B0604020202020204" pitchFamily="34" charset="0"/>
                          <a:sym typeface="Arial" panose="020B0604020202020204" pitchFamily="34" charset="0"/>
                        </a:rPr>
                        <a:t>是</a:t>
                      </a:r>
                      <a:endParaRPr kumimoji="0" lang="en-SG" altLang="en-US" sz="1000" b="1" i="0" u="none" strike="noStrike" cap="none" normalizeH="0" baseline="0" dirty="0">
                        <a:ln>
                          <a:noFill/>
                        </a:ln>
                        <a:solidFill>
                          <a:srgbClr val="00B050"/>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59" marB="5385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000" b="1" i="0" u="none" strike="noStrike" cap="none" normalizeH="0" baseline="0" dirty="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是</a:t>
                      </a:r>
                      <a:endParaRPr kumimoji="0" lang="en-SG" altLang="en-US" sz="1000" b="1" i="0" u="none" strike="noStrike" cap="none" normalizeH="0" baseline="0" dirty="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59" marB="53859" horzOverflow="overflow">
                    <a:lnL w="12700"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6C3CD"/>
                    </a:solidFill>
                  </a:tcPr>
                </a:tc>
                <a:extLst>
                  <a:ext uri="{0D108BD9-81ED-4DB2-BD59-A6C34878D82A}">
                    <a16:rowId xmlns:a16="http://schemas.microsoft.com/office/drawing/2014/main" val="3394058642"/>
                  </a:ext>
                </a:extLst>
              </a:tr>
              <a:tr h="283958">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000" b="0" i="0" u="none" strike="noStrike" cap="none" normalizeH="0" baseline="0" dirty="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固件</a:t>
                      </a:r>
                      <a:endParaRPr kumimoji="0" lang="en-SG" altLang="en-US" sz="1000" b="0" i="0" u="none" strike="noStrike" cap="none" normalizeH="0" baseline="0" dirty="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59" marB="53859" horzOverflow="overflow">
                    <a:lnL>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000" b="1" i="0" u="none" strike="noStrike" cap="none" normalizeH="0" baseline="0" dirty="0">
                          <a:ln>
                            <a:noFill/>
                          </a:ln>
                          <a:solidFill>
                            <a:srgbClr val="FA980C"/>
                          </a:solidFill>
                          <a:effectLst/>
                          <a:latin typeface="Century Gothic" panose="020B0502020202020204" pitchFamily="34" charset="0"/>
                          <a:cs typeface="Arial" panose="020B0604020202020204" pitchFamily="34" charset="0"/>
                          <a:sym typeface="Arial" panose="020B0604020202020204" pitchFamily="34" charset="0"/>
                        </a:rPr>
                        <a:t>部分</a:t>
                      </a:r>
                      <a:endParaRPr kumimoji="0" lang="en-SG" altLang="en-US" sz="1000" b="1" i="0" u="none" strike="noStrike" cap="none" normalizeH="0" baseline="0" dirty="0">
                        <a:ln>
                          <a:noFill/>
                        </a:ln>
                        <a:solidFill>
                          <a:srgbClr val="FA980C"/>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59" marB="5385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000" b="1" i="0" u="none" strike="noStrike" cap="none" normalizeH="0" baseline="0" dirty="0">
                          <a:ln>
                            <a:noFill/>
                          </a:ln>
                          <a:solidFill>
                            <a:srgbClr val="00B050"/>
                          </a:solidFill>
                          <a:effectLst/>
                          <a:latin typeface="Century Gothic" panose="020B0502020202020204" pitchFamily="34" charset="0"/>
                          <a:cs typeface="Arial" panose="020B0604020202020204" pitchFamily="34" charset="0"/>
                          <a:sym typeface="Arial" panose="020B0604020202020204" pitchFamily="34" charset="0"/>
                        </a:rPr>
                        <a:t>是</a:t>
                      </a:r>
                      <a:endParaRPr kumimoji="0" lang="en-SG" altLang="en-US" sz="1000" b="1" i="0" u="none" strike="noStrike" cap="none" normalizeH="0" baseline="0" dirty="0">
                        <a:ln>
                          <a:noFill/>
                        </a:ln>
                        <a:solidFill>
                          <a:srgbClr val="00B050"/>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59" marB="5385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000" b="1" i="0" u="none" strike="noStrike" cap="none" normalizeH="0" baseline="0" dirty="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是</a:t>
                      </a:r>
                      <a:endParaRPr kumimoji="0" lang="en-SG" altLang="en-US" sz="1000" b="1" i="0" u="none" strike="noStrike" cap="none" normalizeH="0" baseline="0" dirty="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59" marB="53859" horzOverflow="overflow">
                    <a:lnL w="12700"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6C3CD"/>
                    </a:solidFill>
                  </a:tcPr>
                </a:tc>
                <a:extLst>
                  <a:ext uri="{0D108BD9-81ED-4DB2-BD59-A6C34878D82A}">
                    <a16:rowId xmlns:a16="http://schemas.microsoft.com/office/drawing/2014/main" val="691325559"/>
                  </a:ext>
                </a:extLst>
              </a:tr>
              <a:tr h="260103">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000" b="0" i="0" u="none" strike="noStrike" cap="none" normalizeH="0" baseline="0" dirty="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手机</a:t>
                      </a:r>
                      <a:endParaRPr kumimoji="0" lang="en-SG" altLang="en-US" sz="1000" b="0" i="0" u="none" strike="noStrike" cap="none" normalizeH="0" baseline="0" dirty="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59" marB="53859" horzOverflow="overflow">
                    <a:lnL>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000" b="1" i="0" u="none" strike="noStrike" cap="none" normalizeH="0" baseline="0" dirty="0">
                          <a:ln>
                            <a:noFill/>
                          </a:ln>
                          <a:solidFill>
                            <a:srgbClr val="FA980C"/>
                          </a:solidFill>
                          <a:effectLst/>
                          <a:latin typeface="Century Gothic" panose="020B0502020202020204" pitchFamily="34" charset="0"/>
                          <a:cs typeface="Arial" panose="020B0604020202020204" pitchFamily="34" charset="0"/>
                          <a:sym typeface="Arial" panose="020B0604020202020204" pitchFamily="34" charset="0"/>
                        </a:rPr>
                        <a:t>部分</a:t>
                      </a:r>
                      <a:endParaRPr kumimoji="0" lang="en-SG" altLang="en-US" sz="1000" b="1" i="0" u="none" strike="noStrike" cap="none" normalizeH="0" baseline="0" dirty="0">
                        <a:ln>
                          <a:noFill/>
                        </a:ln>
                        <a:solidFill>
                          <a:srgbClr val="FA980C"/>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59" marB="5385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000" b="1" i="0" u="none" strike="noStrike" cap="none" normalizeH="0" baseline="0" dirty="0">
                          <a:ln>
                            <a:noFill/>
                          </a:ln>
                          <a:solidFill>
                            <a:srgbClr val="C00000"/>
                          </a:solidFill>
                          <a:effectLst/>
                          <a:latin typeface="Century Gothic" panose="020B0502020202020204" pitchFamily="34" charset="0"/>
                          <a:cs typeface="Arial" panose="020B0604020202020204" pitchFamily="34" charset="0"/>
                          <a:sym typeface="Arial" panose="020B0604020202020204" pitchFamily="34" charset="0"/>
                        </a:rPr>
                        <a:t>否</a:t>
                      </a:r>
                      <a:endParaRPr kumimoji="0" lang="en-SG" altLang="en-US" sz="1000" b="1" i="0" u="none" strike="noStrike" cap="none" normalizeH="0" baseline="0" dirty="0">
                        <a:ln>
                          <a:noFill/>
                        </a:ln>
                        <a:solidFill>
                          <a:srgbClr val="C00000"/>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59" marB="5385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000" b="1" i="0" u="none" strike="noStrike" cap="none" normalizeH="0" baseline="0" dirty="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是</a:t>
                      </a:r>
                      <a:endParaRPr kumimoji="0" lang="en-SG" altLang="en-US" sz="1000" b="1" i="0" u="none" strike="noStrike" cap="none" normalizeH="0" baseline="0" dirty="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859" marB="53859" horzOverflow="overflow">
                    <a:lnL w="12700"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a:noFill/>
                    </a:lnB>
                    <a:lnTlToBr>
                      <a:noFill/>
                    </a:lnTlToBr>
                    <a:lnBlToTr>
                      <a:noFill/>
                    </a:lnBlToTr>
                    <a:solidFill>
                      <a:srgbClr val="46C3CD"/>
                    </a:solidFill>
                  </a:tcPr>
                </a:tc>
                <a:extLst>
                  <a:ext uri="{0D108BD9-81ED-4DB2-BD59-A6C34878D82A}">
                    <a16:rowId xmlns:a16="http://schemas.microsoft.com/office/drawing/2014/main" val="3332884150"/>
                  </a:ext>
                </a:extLst>
              </a:tr>
            </a:tbl>
          </a:graphicData>
        </a:graphic>
      </p:graphicFrame>
      <p:pic>
        <p:nvPicPr>
          <p:cNvPr id="38" name="Picture 37">
            <a:extLst>
              <a:ext uri="{FF2B5EF4-FFF2-40B4-BE49-F238E27FC236}">
                <a16:creationId xmlns:a16="http://schemas.microsoft.com/office/drawing/2014/main" id="{B93A284D-D980-4525-AAF6-38ADEC4623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6713" y="3086100"/>
            <a:ext cx="48895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31">
            <a:extLst>
              <a:ext uri="{FF2B5EF4-FFF2-40B4-BE49-F238E27FC236}">
                <a16:creationId xmlns:a16="http://schemas.microsoft.com/office/drawing/2014/main" id="{4BFAF66B-8B8A-48F0-931D-3A887C19623D}"/>
              </a:ext>
            </a:extLst>
          </p:cNvPr>
          <p:cNvPicPr>
            <a:picLocks noChangeAspect="1"/>
          </p:cNvPicPr>
          <p:nvPr/>
        </p:nvPicPr>
        <p:blipFill>
          <a:blip r:embed="rId5"/>
          <a:stretch>
            <a:fillRect/>
          </a:stretch>
        </p:blipFill>
        <p:spPr>
          <a:xfrm>
            <a:off x="5454650" y="3047206"/>
            <a:ext cx="490537" cy="490537"/>
          </a:xfrm>
          <a:prstGeom prst="rect">
            <a:avLst/>
          </a:prstGeom>
        </p:spPr>
      </p:pic>
      <p:pic>
        <p:nvPicPr>
          <p:cNvPr id="34" name="Picture 33">
            <a:extLst>
              <a:ext uri="{FF2B5EF4-FFF2-40B4-BE49-F238E27FC236}">
                <a16:creationId xmlns:a16="http://schemas.microsoft.com/office/drawing/2014/main" id="{5560439F-EBF5-430C-8101-561B1B176548}"/>
              </a:ext>
            </a:extLst>
          </p:cNvPr>
          <p:cNvPicPr>
            <a:picLocks noChangeAspect="1"/>
          </p:cNvPicPr>
          <p:nvPr/>
        </p:nvPicPr>
        <p:blipFill>
          <a:blip r:embed="rId6"/>
          <a:stretch>
            <a:fillRect/>
          </a:stretch>
        </p:blipFill>
        <p:spPr>
          <a:xfrm>
            <a:off x="2687638" y="3047206"/>
            <a:ext cx="485420" cy="485420"/>
          </a:xfrm>
          <a:prstGeom prst="rect">
            <a:avLst/>
          </a:prstGeom>
        </p:spPr>
      </p:pic>
      <p:pic>
        <p:nvPicPr>
          <p:cNvPr id="35" name="Picture 34">
            <a:extLst>
              <a:ext uri="{FF2B5EF4-FFF2-40B4-BE49-F238E27FC236}">
                <a16:creationId xmlns:a16="http://schemas.microsoft.com/office/drawing/2014/main" id="{2D18B4CB-3044-4DF3-A759-5F4CF9F82B37}"/>
              </a:ext>
            </a:extLst>
          </p:cNvPr>
          <p:cNvPicPr>
            <a:picLocks noChangeAspect="1"/>
          </p:cNvPicPr>
          <p:nvPr/>
        </p:nvPicPr>
        <p:blipFill>
          <a:blip r:embed="rId7"/>
          <a:stretch>
            <a:fillRect/>
          </a:stretch>
        </p:blipFill>
        <p:spPr>
          <a:xfrm>
            <a:off x="2243021" y="1124222"/>
            <a:ext cx="485420" cy="485420"/>
          </a:xfrm>
          <a:prstGeom prst="rect">
            <a:avLst/>
          </a:prstGeom>
        </p:spPr>
      </p:pic>
      <p:pic>
        <p:nvPicPr>
          <p:cNvPr id="36" name="Picture 35">
            <a:extLst>
              <a:ext uri="{FF2B5EF4-FFF2-40B4-BE49-F238E27FC236}">
                <a16:creationId xmlns:a16="http://schemas.microsoft.com/office/drawing/2014/main" id="{95D509DC-88DA-40C3-B6B6-EF304AE299C5}"/>
              </a:ext>
            </a:extLst>
          </p:cNvPr>
          <p:cNvPicPr>
            <a:picLocks noChangeAspect="1"/>
          </p:cNvPicPr>
          <p:nvPr/>
        </p:nvPicPr>
        <p:blipFill>
          <a:blip r:embed="rId8"/>
          <a:stretch>
            <a:fillRect/>
          </a:stretch>
        </p:blipFill>
        <p:spPr>
          <a:xfrm>
            <a:off x="3619873" y="1122694"/>
            <a:ext cx="485420" cy="485420"/>
          </a:xfrm>
          <a:prstGeom prst="rect">
            <a:avLst/>
          </a:prstGeom>
        </p:spPr>
      </p:pic>
      <p:pic>
        <p:nvPicPr>
          <p:cNvPr id="37" name="Picture 36">
            <a:extLst>
              <a:ext uri="{FF2B5EF4-FFF2-40B4-BE49-F238E27FC236}">
                <a16:creationId xmlns:a16="http://schemas.microsoft.com/office/drawing/2014/main" id="{8FBD9F32-CE6F-4829-9E28-06D80E65888B}"/>
              </a:ext>
            </a:extLst>
          </p:cNvPr>
          <p:cNvPicPr>
            <a:picLocks noChangeAspect="1"/>
          </p:cNvPicPr>
          <p:nvPr/>
        </p:nvPicPr>
        <p:blipFill>
          <a:blip r:embed="rId9"/>
          <a:stretch>
            <a:fillRect/>
          </a:stretch>
        </p:blipFill>
        <p:spPr>
          <a:xfrm>
            <a:off x="5045725" y="1122694"/>
            <a:ext cx="485420" cy="485420"/>
          </a:xfrm>
          <a:prstGeom prst="rect">
            <a:avLst/>
          </a:prstGeom>
        </p:spPr>
      </p:pic>
      <p:pic>
        <p:nvPicPr>
          <p:cNvPr id="40" name="Picture 39">
            <a:extLst>
              <a:ext uri="{FF2B5EF4-FFF2-40B4-BE49-F238E27FC236}">
                <a16:creationId xmlns:a16="http://schemas.microsoft.com/office/drawing/2014/main" id="{396251AD-0432-473F-9A28-2B5CFE06D069}"/>
              </a:ext>
            </a:extLst>
          </p:cNvPr>
          <p:cNvPicPr>
            <a:picLocks noChangeAspect="1"/>
          </p:cNvPicPr>
          <p:nvPr/>
        </p:nvPicPr>
        <p:blipFill>
          <a:blip r:embed="rId10"/>
          <a:stretch>
            <a:fillRect/>
          </a:stretch>
        </p:blipFill>
        <p:spPr>
          <a:xfrm>
            <a:off x="6511812" y="1124780"/>
            <a:ext cx="485420" cy="48542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par>
                                <p:cTn id="20" presetID="10" presetClass="entr" presetSubtype="0" fill="hold"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par>
                                <p:cTn id="23" presetID="10"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par>
                                <p:cTn id="26" presetID="10" presetClass="entr" presetSubtype="0" fill="hold"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42" name="Shape 131">
            <a:extLst>
              <a:ext uri="{FF2B5EF4-FFF2-40B4-BE49-F238E27FC236}">
                <a16:creationId xmlns:a16="http://schemas.microsoft.com/office/drawing/2014/main" id="{533C4D4E-BD97-4CA0-96BF-13A07FD72AEE}"/>
              </a:ext>
            </a:extLst>
          </p:cNvPr>
          <p:cNvSpPr txBox="1">
            <a:spLocks noGrp="1" noChangeArrowheads="1"/>
          </p:cNvSpPr>
          <p:nvPr>
            <p:ph type="ctrTitle" idx="4294967295"/>
          </p:nvPr>
        </p:nvSpPr>
        <p:spPr>
          <a:xfrm>
            <a:off x="1212850" y="2109788"/>
            <a:ext cx="7142163" cy="625475"/>
          </a:xfrm>
        </p:spPr>
        <p:txBody>
          <a:bodyPr/>
          <a:lstStyle/>
          <a:p>
            <a:pPr eaLnBrk="1" hangingPunct="1">
              <a:buClr>
                <a:srgbClr val="FFFFFF"/>
              </a:buClr>
              <a:buFont typeface="Dosis"/>
              <a:buNone/>
            </a:pPr>
            <a:r>
              <a:rPr lang="zh-CN" altLang="en-US" b="1" dirty="0">
                <a:solidFill>
                  <a:srgbClr val="46C3CD"/>
                </a:solidFill>
                <a:latin typeface="Century Gothic" panose="020B0502020202020204" pitchFamily="34" charset="0"/>
                <a:ea typeface="Dosis"/>
                <a:cs typeface="Dosis"/>
                <a:sym typeface="Dosis"/>
              </a:rPr>
              <a:t>货币化战略</a:t>
            </a:r>
            <a:br>
              <a:rPr lang="en-SG" altLang="en-US" b="1" dirty="0">
                <a:solidFill>
                  <a:srgbClr val="46C3CD"/>
                </a:solidFill>
                <a:latin typeface="Century Gothic" panose="020B0502020202020204" pitchFamily="34" charset="0"/>
                <a:ea typeface="Dosis"/>
                <a:cs typeface="Dosis"/>
                <a:sym typeface="Dosis"/>
              </a:rPr>
            </a:br>
            <a:r>
              <a:rPr lang="zh-CN" altLang="en-US" sz="3200" b="1" dirty="0">
                <a:solidFill>
                  <a:srgbClr val="0C64AF"/>
                </a:solidFill>
                <a:latin typeface="Century Gothic" panose="020B0502020202020204" pitchFamily="34" charset="0"/>
                <a:ea typeface="Dosis"/>
                <a:cs typeface="Dosis"/>
                <a:sym typeface="Dosis"/>
              </a:rPr>
              <a:t>我们如何销售</a:t>
            </a:r>
            <a:endParaRPr lang="en-US" altLang="en-US" sz="1000" dirty="0">
              <a:solidFill>
                <a:schemeClr val="tx1"/>
              </a:solidFill>
              <a:latin typeface="Century Gothic" panose="020B0502020202020204" pitchFamily="34" charset="0"/>
              <a:ea typeface="Dosis"/>
              <a:cs typeface="Dosis"/>
              <a:sym typeface="Dosis"/>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0" name="Shape 131">
            <a:extLst>
              <a:ext uri="{FF2B5EF4-FFF2-40B4-BE49-F238E27FC236}">
                <a16:creationId xmlns:a16="http://schemas.microsoft.com/office/drawing/2014/main" id="{17BA48B4-1046-4AED-A9F4-0EDBC9755D10}"/>
              </a:ext>
            </a:extLst>
          </p:cNvPr>
          <p:cNvSpPr txBox="1">
            <a:spLocks noGrp="1" noChangeArrowheads="1"/>
          </p:cNvSpPr>
          <p:nvPr>
            <p:ph type="ctrTitle" idx="4294967295"/>
          </p:nvPr>
        </p:nvSpPr>
        <p:spPr>
          <a:xfrm>
            <a:off x="328613" y="195263"/>
            <a:ext cx="5081587" cy="625475"/>
          </a:xfrm>
        </p:spPr>
        <p:txBody>
          <a:bodyPr/>
          <a:lstStyle/>
          <a:p>
            <a:pPr eaLnBrk="1" hangingPunct="1">
              <a:buClr>
                <a:srgbClr val="FFFFFF"/>
              </a:buClr>
              <a:buFont typeface="Dosis"/>
              <a:buNone/>
            </a:pPr>
            <a:r>
              <a:rPr lang="zh-CN" altLang="en-US" sz="3200" b="1">
                <a:solidFill>
                  <a:srgbClr val="0C64AF"/>
                </a:solidFill>
                <a:latin typeface="Century Gothic" panose="020B0502020202020204" pitchFamily="34" charset="0"/>
                <a:ea typeface="Dosis"/>
                <a:cs typeface="Dosis"/>
                <a:sym typeface="Dosis"/>
              </a:rPr>
              <a:t>关于我们</a:t>
            </a:r>
            <a:endParaRPr lang="en-US" altLang="en-US" sz="1000">
              <a:solidFill>
                <a:schemeClr val="tx1"/>
              </a:solidFill>
              <a:latin typeface="Century Gothic" panose="020B0502020202020204" pitchFamily="34" charset="0"/>
              <a:ea typeface="Dosis"/>
              <a:cs typeface="Dosis"/>
              <a:sym typeface="Dosis"/>
            </a:endParaRPr>
          </a:p>
        </p:txBody>
      </p:sp>
      <p:sp>
        <p:nvSpPr>
          <p:cNvPr id="32" name="TextBox 31">
            <a:extLst>
              <a:ext uri="{FF2B5EF4-FFF2-40B4-BE49-F238E27FC236}">
                <a16:creationId xmlns:a16="http://schemas.microsoft.com/office/drawing/2014/main" id="{1060CEA4-F254-4BB1-AF17-EA1AC2E1CFA1}"/>
              </a:ext>
            </a:extLst>
          </p:cNvPr>
          <p:cNvSpPr txBox="1">
            <a:spLocks noChangeArrowheads="1"/>
          </p:cNvSpPr>
          <p:nvPr/>
        </p:nvSpPr>
        <p:spPr bwMode="auto">
          <a:xfrm>
            <a:off x="328613" y="774700"/>
            <a:ext cx="87312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zh-CN" altLang="en-US" b="1">
                <a:latin typeface="Century Gothic" panose="020B0502020202020204" pitchFamily="34" charset="0"/>
              </a:rPr>
              <a:t>回顾公司历史</a:t>
            </a:r>
            <a:endParaRPr lang="en-SG" altLang="en-US" b="1">
              <a:latin typeface="Century Gothic" panose="020B0502020202020204" pitchFamily="34" charset="0"/>
            </a:endParaRPr>
          </a:p>
        </p:txBody>
      </p:sp>
      <p:cxnSp>
        <p:nvCxnSpPr>
          <p:cNvPr id="3" name="Straight Connector 2">
            <a:extLst>
              <a:ext uri="{FF2B5EF4-FFF2-40B4-BE49-F238E27FC236}">
                <a16:creationId xmlns:a16="http://schemas.microsoft.com/office/drawing/2014/main" id="{53B4536F-925A-42B6-B682-F06DCB169532}"/>
              </a:ext>
            </a:extLst>
          </p:cNvPr>
          <p:cNvCxnSpPr>
            <a:cxnSpLocks/>
          </p:cNvCxnSpPr>
          <p:nvPr/>
        </p:nvCxnSpPr>
        <p:spPr>
          <a:xfrm>
            <a:off x="427038" y="2900363"/>
            <a:ext cx="7604125" cy="0"/>
          </a:xfrm>
          <a:prstGeom prst="line">
            <a:avLst/>
          </a:prstGeom>
          <a:ln w="38100">
            <a:solidFill>
              <a:srgbClr val="46C3CD"/>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178DEB8D-E256-4085-9BA2-A8E676B75AA8}"/>
              </a:ext>
            </a:extLst>
          </p:cNvPr>
          <p:cNvSpPr/>
          <p:nvPr/>
        </p:nvSpPr>
        <p:spPr>
          <a:xfrm>
            <a:off x="302618" y="2775992"/>
            <a:ext cx="249207" cy="249207"/>
          </a:xfrm>
          <a:prstGeom prst="ellipse">
            <a:avLst/>
          </a:prstGeom>
          <a:solidFill>
            <a:schemeClr val="tx1"/>
          </a:solidFill>
          <a:ln w="38100">
            <a:gradFill>
              <a:gsLst>
                <a:gs pos="0">
                  <a:srgbClr val="0C64AF"/>
                </a:gs>
                <a:gs pos="100000">
                  <a:srgbClr val="46C3C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SG" altLang="en-US">
              <a:solidFill>
                <a:srgbClr val="FFFFFF"/>
              </a:solidFill>
            </a:endParaRPr>
          </a:p>
        </p:txBody>
      </p:sp>
      <p:sp>
        <p:nvSpPr>
          <p:cNvPr id="30" name="Oval 29">
            <a:extLst>
              <a:ext uri="{FF2B5EF4-FFF2-40B4-BE49-F238E27FC236}">
                <a16:creationId xmlns:a16="http://schemas.microsoft.com/office/drawing/2014/main" id="{638459E4-989E-4EE5-9A60-2BD1AD42A074}"/>
              </a:ext>
            </a:extLst>
          </p:cNvPr>
          <p:cNvSpPr/>
          <p:nvPr/>
        </p:nvSpPr>
        <p:spPr>
          <a:xfrm>
            <a:off x="7906932" y="2775986"/>
            <a:ext cx="249207" cy="249207"/>
          </a:xfrm>
          <a:prstGeom prst="ellipse">
            <a:avLst/>
          </a:prstGeom>
          <a:solidFill>
            <a:schemeClr val="tx1"/>
          </a:solidFill>
          <a:ln w="38100">
            <a:gradFill>
              <a:gsLst>
                <a:gs pos="0">
                  <a:srgbClr val="0C64AF"/>
                </a:gs>
                <a:gs pos="100000">
                  <a:srgbClr val="46C3C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SG" altLang="en-US">
              <a:solidFill>
                <a:srgbClr val="FFFFFF"/>
              </a:solidFill>
            </a:endParaRPr>
          </a:p>
        </p:txBody>
      </p:sp>
      <p:sp>
        <p:nvSpPr>
          <p:cNvPr id="34" name="Oval 33">
            <a:extLst>
              <a:ext uri="{FF2B5EF4-FFF2-40B4-BE49-F238E27FC236}">
                <a16:creationId xmlns:a16="http://schemas.microsoft.com/office/drawing/2014/main" id="{68E5B112-81CC-4DCE-B3C6-B299625B3CE3}"/>
              </a:ext>
            </a:extLst>
          </p:cNvPr>
          <p:cNvSpPr/>
          <p:nvPr/>
        </p:nvSpPr>
        <p:spPr>
          <a:xfrm>
            <a:off x="6326001" y="2779103"/>
            <a:ext cx="249207" cy="249207"/>
          </a:xfrm>
          <a:prstGeom prst="ellipse">
            <a:avLst/>
          </a:prstGeom>
          <a:solidFill>
            <a:schemeClr val="tx1"/>
          </a:solidFill>
          <a:ln w="38100">
            <a:gradFill>
              <a:gsLst>
                <a:gs pos="0">
                  <a:srgbClr val="0C64AF"/>
                </a:gs>
                <a:gs pos="100000">
                  <a:srgbClr val="46C3C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SG" altLang="en-US">
              <a:solidFill>
                <a:srgbClr val="FFFFFF"/>
              </a:solidFill>
            </a:endParaRPr>
          </a:p>
        </p:txBody>
      </p:sp>
      <p:sp>
        <p:nvSpPr>
          <p:cNvPr id="9" name="TextBox 8">
            <a:extLst>
              <a:ext uri="{FF2B5EF4-FFF2-40B4-BE49-F238E27FC236}">
                <a16:creationId xmlns:a16="http://schemas.microsoft.com/office/drawing/2014/main" id="{F9EC5D40-B837-40B8-84D6-2C7CB83CC7B0}"/>
              </a:ext>
            </a:extLst>
          </p:cNvPr>
          <p:cNvSpPr txBox="1">
            <a:spLocks noChangeArrowheads="1"/>
          </p:cNvSpPr>
          <p:nvPr/>
        </p:nvSpPr>
        <p:spPr bwMode="auto">
          <a:xfrm>
            <a:off x="546100" y="2601913"/>
            <a:ext cx="7683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SG" altLang="en-US" sz="1200" b="1">
                <a:solidFill>
                  <a:srgbClr val="0C64AF"/>
                </a:solidFill>
                <a:latin typeface="Century Gothic" panose="020B0502020202020204" pitchFamily="34" charset="0"/>
              </a:rPr>
              <a:t>2011-15</a:t>
            </a:r>
          </a:p>
        </p:txBody>
      </p:sp>
      <p:sp>
        <p:nvSpPr>
          <p:cNvPr id="35" name="TextBox 34">
            <a:extLst>
              <a:ext uri="{FF2B5EF4-FFF2-40B4-BE49-F238E27FC236}">
                <a16:creationId xmlns:a16="http://schemas.microsoft.com/office/drawing/2014/main" id="{BCD547F2-2A30-4647-80FF-FC4EEFD20086}"/>
              </a:ext>
            </a:extLst>
          </p:cNvPr>
          <p:cNvSpPr txBox="1">
            <a:spLocks noChangeArrowheads="1"/>
          </p:cNvSpPr>
          <p:nvPr/>
        </p:nvSpPr>
        <p:spPr bwMode="auto">
          <a:xfrm>
            <a:off x="3689350" y="2586038"/>
            <a:ext cx="530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SG" altLang="en-US" sz="1200" b="1">
                <a:solidFill>
                  <a:srgbClr val="0C64AF"/>
                </a:solidFill>
                <a:latin typeface="Century Gothic" panose="020B0502020202020204" pitchFamily="34" charset="0"/>
              </a:rPr>
              <a:t>2016</a:t>
            </a:r>
          </a:p>
        </p:txBody>
      </p:sp>
      <p:sp>
        <p:nvSpPr>
          <p:cNvPr id="36" name="TextBox 35">
            <a:extLst>
              <a:ext uri="{FF2B5EF4-FFF2-40B4-BE49-F238E27FC236}">
                <a16:creationId xmlns:a16="http://schemas.microsoft.com/office/drawing/2014/main" id="{B12F8D25-C811-4B6F-8147-968BE0A7FB7C}"/>
              </a:ext>
            </a:extLst>
          </p:cNvPr>
          <p:cNvSpPr txBox="1">
            <a:spLocks noChangeArrowheads="1"/>
          </p:cNvSpPr>
          <p:nvPr/>
        </p:nvSpPr>
        <p:spPr bwMode="auto">
          <a:xfrm>
            <a:off x="6630988" y="2544763"/>
            <a:ext cx="53181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SG" altLang="en-US" sz="1200" b="1">
                <a:solidFill>
                  <a:srgbClr val="0C64AF"/>
                </a:solidFill>
                <a:latin typeface="Century Gothic" panose="020B0502020202020204" pitchFamily="34" charset="0"/>
              </a:rPr>
              <a:t>2018</a:t>
            </a:r>
          </a:p>
        </p:txBody>
      </p:sp>
      <p:sp>
        <p:nvSpPr>
          <p:cNvPr id="37" name="TextBox 36">
            <a:extLst>
              <a:ext uri="{FF2B5EF4-FFF2-40B4-BE49-F238E27FC236}">
                <a16:creationId xmlns:a16="http://schemas.microsoft.com/office/drawing/2014/main" id="{2DAAA683-BD9F-4B21-A1C1-1B80F9F175BC}"/>
              </a:ext>
            </a:extLst>
          </p:cNvPr>
          <p:cNvSpPr txBox="1">
            <a:spLocks noChangeArrowheads="1"/>
          </p:cNvSpPr>
          <p:nvPr/>
        </p:nvSpPr>
        <p:spPr bwMode="auto">
          <a:xfrm>
            <a:off x="8091488" y="2540000"/>
            <a:ext cx="5302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SG" altLang="en-US" sz="1200" b="1">
                <a:solidFill>
                  <a:srgbClr val="46C3CD"/>
                </a:solidFill>
                <a:latin typeface="Century Gothic" panose="020B0502020202020204" pitchFamily="34" charset="0"/>
              </a:rPr>
              <a:t>2019</a:t>
            </a:r>
          </a:p>
        </p:txBody>
      </p:sp>
      <p:sp>
        <p:nvSpPr>
          <p:cNvPr id="11" name="TextBox 10">
            <a:extLst>
              <a:ext uri="{FF2B5EF4-FFF2-40B4-BE49-F238E27FC236}">
                <a16:creationId xmlns:a16="http://schemas.microsoft.com/office/drawing/2014/main" id="{F201A99F-E7AD-4443-83DA-15EBB8DBDABE}"/>
              </a:ext>
            </a:extLst>
          </p:cNvPr>
          <p:cNvSpPr txBox="1">
            <a:spLocks noChangeArrowheads="1"/>
          </p:cNvSpPr>
          <p:nvPr/>
        </p:nvSpPr>
        <p:spPr bwMode="auto">
          <a:xfrm>
            <a:off x="317500" y="1460500"/>
            <a:ext cx="19208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zh-CN" altLang="en-US" sz="1200">
                <a:latin typeface="SimSun" panose="02010600030101010101" pitchFamily="2" charset="-122"/>
              </a:rPr>
              <a:t>在南洋理工大学网络安全实验室的深度研究和开发，不断打破网络安全的界限，</a:t>
            </a:r>
            <a:r>
              <a:rPr lang="zh-CN" altLang="en-US" sz="1200" b="1">
                <a:solidFill>
                  <a:srgbClr val="0C64AF"/>
                </a:solidFill>
                <a:latin typeface="SimSun" panose="02010600030101010101" pitchFamily="2" charset="-122"/>
              </a:rPr>
              <a:t>研发经费超过</a:t>
            </a:r>
            <a:r>
              <a:rPr lang="en-AU" altLang="zh-CN" sz="1200" b="1">
                <a:solidFill>
                  <a:srgbClr val="0C64AF"/>
                </a:solidFill>
                <a:latin typeface="SimSun" panose="02010600030101010101" pitchFamily="2" charset="-122"/>
              </a:rPr>
              <a:t>750</a:t>
            </a:r>
            <a:r>
              <a:rPr lang="zh-CN" altLang="en-US" sz="1200" b="1">
                <a:solidFill>
                  <a:srgbClr val="0C64AF"/>
                </a:solidFill>
                <a:latin typeface="SimSun" panose="02010600030101010101" pitchFamily="2" charset="-122"/>
              </a:rPr>
              <a:t>万新币</a:t>
            </a:r>
            <a:endParaRPr lang="en-SG" altLang="en-US" sz="1200" b="1">
              <a:solidFill>
                <a:srgbClr val="0C64AF"/>
              </a:solidFill>
            </a:endParaRPr>
          </a:p>
        </p:txBody>
      </p:sp>
      <p:cxnSp>
        <p:nvCxnSpPr>
          <p:cNvPr id="38" name="Straight Connector 37">
            <a:extLst>
              <a:ext uri="{FF2B5EF4-FFF2-40B4-BE49-F238E27FC236}">
                <a16:creationId xmlns:a16="http://schemas.microsoft.com/office/drawing/2014/main" id="{1FB9F576-6DE6-4F92-9C00-FAD768493529}"/>
              </a:ext>
            </a:extLst>
          </p:cNvPr>
          <p:cNvCxnSpPr>
            <a:cxnSpLocks/>
          </p:cNvCxnSpPr>
          <p:nvPr/>
        </p:nvCxnSpPr>
        <p:spPr>
          <a:xfrm flipV="1">
            <a:off x="427038" y="2439988"/>
            <a:ext cx="0" cy="239712"/>
          </a:xfrm>
          <a:prstGeom prst="line">
            <a:avLst/>
          </a:prstGeom>
          <a:ln w="38100">
            <a:solidFill>
              <a:srgbClr val="46C3CD"/>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303EF93C-AEAA-4675-B811-13A6B5F72103}"/>
              </a:ext>
            </a:extLst>
          </p:cNvPr>
          <p:cNvSpPr/>
          <p:nvPr/>
        </p:nvSpPr>
        <p:spPr>
          <a:xfrm>
            <a:off x="3379362" y="2779101"/>
            <a:ext cx="249207" cy="249207"/>
          </a:xfrm>
          <a:prstGeom prst="ellipse">
            <a:avLst/>
          </a:prstGeom>
          <a:solidFill>
            <a:schemeClr val="tx1"/>
          </a:solidFill>
          <a:ln w="38100">
            <a:gradFill>
              <a:gsLst>
                <a:gs pos="0">
                  <a:srgbClr val="0C64AF"/>
                </a:gs>
                <a:gs pos="100000">
                  <a:srgbClr val="46C3C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SG" altLang="en-US">
              <a:solidFill>
                <a:srgbClr val="FFFFFF"/>
              </a:solidFill>
            </a:endParaRPr>
          </a:p>
        </p:txBody>
      </p:sp>
      <p:sp>
        <p:nvSpPr>
          <p:cNvPr id="43" name="Oval 42">
            <a:extLst>
              <a:ext uri="{FF2B5EF4-FFF2-40B4-BE49-F238E27FC236}">
                <a16:creationId xmlns:a16="http://schemas.microsoft.com/office/drawing/2014/main" id="{3D5E089D-568C-47BA-BE0D-F7AAA6F04607}"/>
              </a:ext>
            </a:extLst>
          </p:cNvPr>
          <p:cNvSpPr/>
          <p:nvPr/>
        </p:nvSpPr>
        <p:spPr>
          <a:xfrm>
            <a:off x="4885930" y="2779102"/>
            <a:ext cx="249207" cy="249207"/>
          </a:xfrm>
          <a:prstGeom prst="ellipse">
            <a:avLst/>
          </a:prstGeom>
          <a:solidFill>
            <a:schemeClr val="tx1"/>
          </a:solidFill>
          <a:ln w="38100">
            <a:gradFill>
              <a:gsLst>
                <a:gs pos="0">
                  <a:srgbClr val="0C64AF"/>
                </a:gs>
                <a:gs pos="100000">
                  <a:srgbClr val="46C3C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SG" altLang="en-US">
              <a:solidFill>
                <a:srgbClr val="FFFFFF"/>
              </a:solidFill>
            </a:endParaRPr>
          </a:p>
        </p:txBody>
      </p:sp>
      <p:sp>
        <p:nvSpPr>
          <p:cNvPr id="45" name="TextBox 44">
            <a:extLst>
              <a:ext uri="{FF2B5EF4-FFF2-40B4-BE49-F238E27FC236}">
                <a16:creationId xmlns:a16="http://schemas.microsoft.com/office/drawing/2014/main" id="{01DA6299-98A9-43AA-9933-A3492AD1AFC9}"/>
              </a:ext>
            </a:extLst>
          </p:cNvPr>
          <p:cNvSpPr txBox="1">
            <a:spLocks noChangeArrowheads="1"/>
          </p:cNvSpPr>
          <p:nvPr/>
        </p:nvSpPr>
        <p:spPr bwMode="auto">
          <a:xfrm>
            <a:off x="5149850" y="2559050"/>
            <a:ext cx="5318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SG" altLang="en-US" sz="1200" b="1">
                <a:solidFill>
                  <a:srgbClr val="0C64AF"/>
                </a:solidFill>
                <a:latin typeface="Century Gothic" panose="020B0502020202020204" pitchFamily="34" charset="0"/>
              </a:rPr>
              <a:t>2017</a:t>
            </a:r>
          </a:p>
        </p:txBody>
      </p:sp>
      <p:sp>
        <p:nvSpPr>
          <p:cNvPr id="46" name="TextBox 45">
            <a:extLst>
              <a:ext uri="{FF2B5EF4-FFF2-40B4-BE49-F238E27FC236}">
                <a16:creationId xmlns:a16="http://schemas.microsoft.com/office/drawing/2014/main" id="{D6596432-8BFD-4DE9-84D1-ED083019B6FB}"/>
              </a:ext>
            </a:extLst>
          </p:cNvPr>
          <p:cNvSpPr txBox="1">
            <a:spLocks noChangeArrowheads="1"/>
          </p:cNvSpPr>
          <p:nvPr/>
        </p:nvSpPr>
        <p:spPr bwMode="auto">
          <a:xfrm>
            <a:off x="1982788" y="2600325"/>
            <a:ext cx="53181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SG" altLang="en-US" sz="1200" b="1">
                <a:solidFill>
                  <a:srgbClr val="0C64AF"/>
                </a:solidFill>
                <a:latin typeface="Century Gothic" panose="020B0502020202020204" pitchFamily="34" charset="0"/>
              </a:rPr>
              <a:t>2015</a:t>
            </a:r>
          </a:p>
        </p:txBody>
      </p:sp>
      <p:cxnSp>
        <p:nvCxnSpPr>
          <p:cNvPr id="47" name="Straight Connector 46">
            <a:extLst>
              <a:ext uri="{FF2B5EF4-FFF2-40B4-BE49-F238E27FC236}">
                <a16:creationId xmlns:a16="http://schemas.microsoft.com/office/drawing/2014/main" id="{D1545795-B67C-4263-9D79-D9B5441757DF}"/>
              </a:ext>
            </a:extLst>
          </p:cNvPr>
          <p:cNvCxnSpPr>
            <a:cxnSpLocks/>
          </p:cNvCxnSpPr>
          <p:nvPr/>
        </p:nvCxnSpPr>
        <p:spPr>
          <a:xfrm flipV="1">
            <a:off x="1898650" y="3122613"/>
            <a:ext cx="0" cy="241300"/>
          </a:xfrm>
          <a:prstGeom prst="line">
            <a:avLst/>
          </a:prstGeom>
          <a:ln w="38100">
            <a:solidFill>
              <a:srgbClr val="46C3CD"/>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5DB44A02-0768-4C23-9E6E-71A6AA673769}"/>
              </a:ext>
            </a:extLst>
          </p:cNvPr>
          <p:cNvSpPr txBox="1">
            <a:spLocks noChangeArrowheads="1"/>
          </p:cNvSpPr>
          <p:nvPr/>
        </p:nvSpPr>
        <p:spPr bwMode="auto">
          <a:xfrm>
            <a:off x="1706563" y="3325813"/>
            <a:ext cx="180498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zh-CN" altLang="en-US" sz="1200" dirty="0">
                <a:latin typeface="SimSun" panose="02010600030101010101" pitchFamily="2" charset="-122"/>
              </a:rPr>
              <a:t>早期成功发现“</a:t>
            </a:r>
            <a:r>
              <a:rPr lang="zh-CN" altLang="en-US" sz="1200" b="1" dirty="0">
                <a:latin typeface="SimSun" panose="02010600030101010101" pitchFamily="2" charset="-122"/>
              </a:rPr>
              <a:t>零日</a:t>
            </a:r>
            <a:r>
              <a:rPr lang="zh-CN" altLang="en-US" sz="1200" dirty="0">
                <a:latin typeface="SimSun" panose="02010600030101010101" pitchFamily="2" charset="-122"/>
              </a:rPr>
              <a:t>”漏洞</a:t>
            </a:r>
            <a:r>
              <a:rPr lang="en-US" altLang="zh-CN" sz="1200" dirty="0">
                <a:latin typeface="SimSun" panose="02010600030101010101" pitchFamily="2" charset="-122"/>
              </a:rPr>
              <a:t>; </a:t>
            </a:r>
            <a:r>
              <a:rPr lang="en-SG" altLang="en-US" sz="1200" dirty="0"/>
              <a:t>Adobe PDF </a:t>
            </a:r>
            <a:r>
              <a:rPr lang="zh-CN" altLang="en-US" sz="1200" dirty="0">
                <a:latin typeface="SimSun" panose="02010600030101010101" pitchFamily="2" charset="-122"/>
              </a:rPr>
              <a:t>阅读器的第一个“</a:t>
            </a:r>
            <a:r>
              <a:rPr lang="zh-CN" altLang="en-US" sz="1200" b="1" dirty="0">
                <a:latin typeface="SimSun" panose="02010600030101010101" pitchFamily="2" charset="-122"/>
              </a:rPr>
              <a:t>漏洞奖金</a:t>
            </a:r>
            <a:r>
              <a:rPr lang="zh-CN" altLang="en-US" sz="1200" dirty="0">
                <a:latin typeface="SimSun" panose="02010600030101010101" pitchFamily="2" charset="-122"/>
              </a:rPr>
              <a:t>”（</a:t>
            </a:r>
            <a:r>
              <a:rPr lang="en-SG" altLang="en-US" sz="1200" b="1" dirty="0">
                <a:solidFill>
                  <a:srgbClr val="46C3CD"/>
                </a:solidFill>
              </a:rPr>
              <a:t>8</a:t>
            </a:r>
            <a:r>
              <a:rPr lang="zh-CN" altLang="en-US" sz="1200" b="1" dirty="0">
                <a:solidFill>
                  <a:srgbClr val="46C3CD"/>
                </a:solidFill>
                <a:latin typeface="SimSun" panose="02010600030101010101" pitchFamily="2" charset="-122"/>
              </a:rPr>
              <a:t>千美元</a:t>
            </a:r>
            <a:r>
              <a:rPr lang="zh-CN" altLang="en-US" sz="1200" dirty="0">
                <a:latin typeface="SimSun" panose="02010600030101010101" pitchFamily="2" charset="-122"/>
              </a:rPr>
              <a:t>）</a:t>
            </a:r>
            <a:r>
              <a:rPr lang="en-SG" altLang="en-US" sz="1200" b="1" dirty="0">
                <a:solidFill>
                  <a:srgbClr val="0C64AF"/>
                </a:solidFill>
              </a:rPr>
              <a:t>Adobe PDF </a:t>
            </a:r>
            <a:r>
              <a:rPr lang="zh-CN" altLang="en-US" sz="1200" b="1" dirty="0">
                <a:solidFill>
                  <a:srgbClr val="0C64AF"/>
                </a:solidFill>
                <a:latin typeface="SimSun" panose="02010600030101010101" pitchFamily="2" charset="-122"/>
              </a:rPr>
              <a:t>阅读器</a:t>
            </a:r>
            <a:endParaRPr lang="en-SG" altLang="en-US" sz="1200" b="1" dirty="0">
              <a:solidFill>
                <a:srgbClr val="0C64AF"/>
              </a:solidFill>
            </a:endParaRPr>
          </a:p>
        </p:txBody>
      </p:sp>
      <p:sp>
        <p:nvSpPr>
          <p:cNvPr id="49" name="TextBox 48">
            <a:extLst>
              <a:ext uri="{FF2B5EF4-FFF2-40B4-BE49-F238E27FC236}">
                <a16:creationId xmlns:a16="http://schemas.microsoft.com/office/drawing/2014/main" id="{584C361F-4AD6-45D3-99B4-9AA8FE90A7D1}"/>
              </a:ext>
            </a:extLst>
          </p:cNvPr>
          <p:cNvSpPr txBox="1">
            <a:spLocks noChangeArrowheads="1"/>
          </p:cNvSpPr>
          <p:nvPr/>
        </p:nvSpPr>
        <p:spPr bwMode="auto">
          <a:xfrm>
            <a:off x="3357563" y="1460500"/>
            <a:ext cx="1792287"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zh-CN" altLang="en-US" sz="1200" dirty="0">
                <a:latin typeface="Century Gothic" panose="020B0502020202020204" pitchFamily="34" charset="0"/>
              </a:rPr>
              <a:t>技术完善和进一步的商业验证，获得来自</a:t>
            </a:r>
            <a:r>
              <a:rPr lang="zh-CN" altLang="en-US" sz="1200" b="1" dirty="0">
                <a:solidFill>
                  <a:srgbClr val="0C64AF"/>
                </a:solidFill>
                <a:latin typeface="Century Gothic" panose="020B0502020202020204" pitchFamily="34" charset="0"/>
              </a:rPr>
              <a:t>苹果</a:t>
            </a:r>
            <a:r>
              <a:rPr lang="zh-CN" altLang="en-US" sz="1200" dirty="0">
                <a:latin typeface="Century Gothic" panose="020B0502020202020204" pitchFamily="34" charset="0"/>
              </a:rPr>
              <a:t>和</a:t>
            </a:r>
            <a:r>
              <a:rPr lang="en-US" altLang="zh-CN" sz="1200" b="1" dirty="0">
                <a:solidFill>
                  <a:srgbClr val="0C64AF"/>
                </a:solidFill>
                <a:latin typeface="Century Gothic" panose="020B0502020202020204" pitchFamily="34" charset="0"/>
              </a:rPr>
              <a:t>Adobe</a:t>
            </a:r>
            <a:r>
              <a:rPr lang="zh-CN" altLang="en-US" sz="1200" dirty="0">
                <a:latin typeface="Century Gothic" panose="020B0502020202020204" pitchFamily="34" charset="0"/>
              </a:rPr>
              <a:t>等公司超过</a:t>
            </a:r>
            <a:r>
              <a:rPr lang="en-US" altLang="zh-CN" sz="1200" b="1" dirty="0">
                <a:solidFill>
                  <a:srgbClr val="0C64AF"/>
                </a:solidFill>
                <a:latin typeface="Century Gothic" panose="020B0502020202020204" pitchFamily="34" charset="0"/>
              </a:rPr>
              <a:t>10</a:t>
            </a:r>
            <a:r>
              <a:rPr lang="zh-CN" altLang="en-US" sz="1200" b="1" dirty="0">
                <a:solidFill>
                  <a:srgbClr val="0C64AF"/>
                </a:solidFill>
                <a:latin typeface="Century Gothic" panose="020B0502020202020204" pitchFamily="34" charset="0"/>
              </a:rPr>
              <a:t>万美元</a:t>
            </a:r>
            <a:r>
              <a:rPr lang="zh-CN" altLang="en-US" sz="1200" dirty="0">
                <a:latin typeface="Century Gothic" panose="020B0502020202020204" pitchFamily="34" charset="0"/>
              </a:rPr>
              <a:t>的漏洞奖金</a:t>
            </a:r>
            <a:endParaRPr lang="en-SG" altLang="en-US" sz="1200" dirty="0">
              <a:latin typeface="Century Gothic" panose="020B0502020202020204" pitchFamily="34" charset="0"/>
            </a:endParaRPr>
          </a:p>
        </p:txBody>
      </p:sp>
      <p:cxnSp>
        <p:nvCxnSpPr>
          <p:cNvPr id="50" name="Straight Connector 49">
            <a:extLst>
              <a:ext uri="{FF2B5EF4-FFF2-40B4-BE49-F238E27FC236}">
                <a16:creationId xmlns:a16="http://schemas.microsoft.com/office/drawing/2014/main" id="{5A788B7F-F4CF-436F-8F26-19BF7ABECC73}"/>
              </a:ext>
            </a:extLst>
          </p:cNvPr>
          <p:cNvCxnSpPr>
            <a:cxnSpLocks/>
          </p:cNvCxnSpPr>
          <p:nvPr/>
        </p:nvCxnSpPr>
        <p:spPr>
          <a:xfrm flipV="1">
            <a:off x="3511550" y="2476500"/>
            <a:ext cx="0" cy="241300"/>
          </a:xfrm>
          <a:prstGeom prst="line">
            <a:avLst/>
          </a:prstGeom>
          <a:ln w="38100">
            <a:solidFill>
              <a:srgbClr val="46C3CD"/>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215D579C-3DF9-4D8E-AA4B-0C5695FDAD38}"/>
              </a:ext>
            </a:extLst>
          </p:cNvPr>
          <p:cNvSpPr txBox="1">
            <a:spLocks noChangeArrowheads="1"/>
          </p:cNvSpPr>
          <p:nvPr/>
        </p:nvSpPr>
        <p:spPr bwMode="auto">
          <a:xfrm>
            <a:off x="4862513" y="3333750"/>
            <a:ext cx="1270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SG" altLang="en-US" sz="1200">
                <a:latin typeface="Century Gothic" panose="020B0502020202020204" pitchFamily="34" charset="0"/>
              </a:rPr>
              <a:t>Scantist </a:t>
            </a:r>
            <a:r>
              <a:rPr lang="zh-CN" altLang="en-US" sz="1200">
                <a:latin typeface="Century Gothic" panose="020B0502020202020204" pitchFamily="34" charset="0"/>
              </a:rPr>
              <a:t>注册成立，并获得</a:t>
            </a:r>
            <a:r>
              <a:rPr lang="zh-CN" altLang="en-US" sz="1200" b="1">
                <a:solidFill>
                  <a:srgbClr val="0C64AF"/>
                </a:solidFill>
                <a:latin typeface="Century Gothic" panose="020B0502020202020204" pitchFamily="34" charset="0"/>
              </a:rPr>
              <a:t>新加坡国家科研基金会</a:t>
            </a:r>
            <a:r>
              <a:rPr lang="en-AU" altLang="zh-CN" sz="1200" b="1">
                <a:solidFill>
                  <a:srgbClr val="0C64AF"/>
                </a:solidFill>
                <a:latin typeface="Century Gothic" panose="020B0502020202020204" pitchFamily="34" charset="0"/>
              </a:rPr>
              <a:t>150</a:t>
            </a:r>
            <a:r>
              <a:rPr lang="zh-CN" altLang="en-US" sz="1200" b="1">
                <a:solidFill>
                  <a:srgbClr val="0C64AF"/>
                </a:solidFill>
                <a:latin typeface="Century Gothic" panose="020B0502020202020204" pitchFamily="34" charset="0"/>
              </a:rPr>
              <a:t>万新币</a:t>
            </a:r>
            <a:r>
              <a:rPr lang="zh-CN" altLang="en-US" sz="1200">
                <a:latin typeface="Century Gothic" panose="020B0502020202020204" pitchFamily="34" charset="0"/>
              </a:rPr>
              <a:t>的资金奖励</a:t>
            </a:r>
            <a:endParaRPr lang="en-SG" altLang="en-US" sz="1200" b="1">
              <a:solidFill>
                <a:srgbClr val="0C64AF"/>
              </a:solidFill>
              <a:latin typeface="Century Gothic" panose="020B0502020202020204" pitchFamily="34" charset="0"/>
            </a:endParaRPr>
          </a:p>
        </p:txBody>
      </p:sp>
      <p:cxnSp>
        <p:nvCxnSpPr>
          <p:cNvPr id="52" name="Straight Connector 51">
            <a:extLst>
              <a:ext uri="{FF2B5EF4-FFF2-40B4-BE49-F238E27FC236}">
                <a16:creationId xmlns:a16="http://schemas.microsoft.com/office/drawing/2014/main" id="{B1D11C18-DB44-452E-A52E-2992AEF2B746}"/>
              </a:ext>
            </a:extLst>
          </p:cNvPr>
          <p:cNvCxnSpPr>
            <a:cxnSpLocks/>
          </p:cNvCxnSpPr>
          <p:nvPr/>
        </p:nvCxnSpPr>
        <p:spPr>
          <a:xfrm flipV="1">
            <a:off x="5010150" y="3094038"/>
            <a:ext cx="0" cy="239712"/>
          </a:xfrm>
          <a:prstGeom prst="line">
            <a:avLst/>
          </a:prstGeom>
          <a:ln w="38100">
            <a:solidFill>
              <a:srgbClr val="46C3CD"/>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AEA0415-FCDC-4721-B750-F5F78B01165E}"/>
              </a:ext>
            </a:extLst>
          </p:cNvPr>
          <p:cNvCxnSpPr>
            <a:cxnSpLocks/>
          </p:cNvCxnSpPr>
          <p:nvPr/>
        </p:nvCxnSpPr>
        <p:spPr>
          <a:xfrm flipV="1">
            <a:off x="6443663" y="2486025"/>
            <a:ext cx="0" cy="239713"/>
          </a:xfrm>
          <a:prstGeom prst="line">
            <a:avLst/>
          </a:prstGeom>
          <a:ln w="38100">
            <a:solidFill>
              <a:srgbClr val="46C3CD"/>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40A4BEF-D77D-46C0-B511-DD2D0BDDDB59}"/>
              </a:ext>
            </a:extLst>
          </p:cNvPr>
          <p:cNvSpPr txBox="1">
            <a:spLocks noChangeArrowheads="1"/>
          </p:cNvSpPr>
          <p:nvPr/>
        </p:nvSpPr>
        <p:spPr bwMode="auto">
          <a:xfrm>
            <a:off x="6291263" y="1470025"/>
            <a:ext cx="17399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zh-CN" altLang="en-US" sz="1200" dirty="0">
                <a:solidFill>
                  <a:schemeClr val="bg1"/>
                </a:solidFill>
                <a:latin typeface="Century Gothic" panose="020B0502020202020204" pitchFamily="34" charset="0"/>
              </a:rPr>
              <a:t>大型跨国公司作为设计合作伙伴，积极进行</a:t>
            </a:r>
            <a:r>
              <a:rPr lang="zh-CN" altLang="en-US" sz="1200" b="1" dirty="0">
                <a:solidFill>
                  <a:srgbClr val="0C64AF"/>
                </a:solidFill>
                <a:latin typeface="Century Gothic" panose="020B0502020202020204" pitchFamily="34" charset="0"/>
              </a:rPr>
              <a:t>产品开发</a:t>
            </a:r>
            <a:r>
              <a:rPr lang="zh-CN" altLang="en-US" sz="1200" dirty="0">
                <a:solidFill>
                  <a:schemeClr val="bg1"/>
                </a:solidFill>
                <a:latin typeface="Century Gothic" panose="020B0502020202020204" pitchFamily="34" charset="0"/>
              </a:rPr>
              <a:t>和</a:t>
            </a:r>
            <a:r>
              <a:rPr lang="zh-CN" altLang="en-US" sz="1200" b="1" dirty="0">
                <a:solidFill>
                  <a:srgbClr val="0C64AF"/>
                </a:solidFill>
                <a:latin typeface="Century Gothic" panose="020B0502020202020204" pitchFamily="34" charset="0"/>
              </a:rPr>
              <a:t>市场验证</a:t>
            </a:r>
            <a:r>
              <a:rPr lang="zh-CN" altLang="en-US" sz="1200" dirty="0">
                <a:solidFill>
                  <a:schemeClr val="bg1"/>
                </a:solidFill>
                <a:latin typeface="Century Gothic" panose="020B0502020202020204" pitchFamily="34" charset="0"/>
              </a:rPr>
              <a:t>。锁定早期销售额</a:t>
            </a:r>
            <a:r>
              <a:rPr lang="en-AU" altLang="zh-CN" sz="1200" b="1" dirty="0">
                <a:solidFill>
                  <a:srgbClr val="0C64AF"/>
                </a:solidFill>
                <a:latin typeface="Century Gothic" panose="020B0502020202020204" pitchFamily="34" charset="0"/>
              </a:rPr>
              <a:t>25</a:t>
            </a:r>
            <a:r>
              <a:rPr lang="zh-CN" altLang="en-US" sz="1200" b="1" dirty="0">
                <a:solidFill>
                  <a:srgbClr val="0C64AF"/>
                </a:solidFill>
                <a:latin typeface="Century Gothic" panose="020B0502020202020204" pitchFamily="34" charset="0"/>
              </a:rPr>
              <a:t>万新币</a:t>
            </a:r>
            <a:endParaRPr lang="en-SG" altLang="en-US" sz="1200" b="1" dirty="0">
              <a:solidFill>
                <a:srgbClr val="0C64AF"/>
              </a:solidFill>
              <a:latin typeface="Century Gothic" panose="020B0502020202020204" pitchFamily="34" charset="0"/>
            </a:endParaRPr>
          </a:p>
        </p:txBody>
      </p:sp>
      <p:cxnSp>
        <p:nvCxnSpPr>
          <p:cNvPr id="55" name="Straight Connector 54">
            <a:extLst>
              <a:ext uri="{FF2B5EF4-FFF2-40B4-BE49-F238E27FC236}">
                <a16:creationId xmlns:a16="http://schemas.microsoft.com/office/drawing/2014/main" id="{FE255DB9-43CF-4AA3-AD34-8538B00790DC}"/>
              </a:ext>
            </a:extLst>
          </p:cNvPr>
          <p:cNvCxnSpPr>
            <a:cxnSpLocks/>
          </p:cNvCxnSpPr>
          <p:nvPr/>
        </p:nvCxnSpPr>
        <p:spPr>
          <a:xfrm flipV="1">
            <a:off x="8031163" y="3086100"/>
            <a:ext cx="0" cy="241300"/>
          </a:xfrm>
          <a:prstGeom prst="line">
            <a:avLst/>
          </a:prstGeom>
          <a:ln w="38100">
            <a:solidFill>
              <a:srgbClr val="46C3CD"/>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4230AD92-7BB6-4C44-95D5-30ECD8F369D7}"/>
              </a:ext>
            </a:extLst>
          </p:cNvPr>
          <p:cNvSpPr txBox="1">
            <a:spLocks noChangeArrowheads="1"/>
          </p:cNvSpPr>
          <p:nvPr/>
        </p:nvSpPr>
        <p:spPr bwMode="auto">
          <a:xfrm>
            <a:off x="7913688" y="3333750"/>
            <a:ext cx="10620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zh-CN" altLang="en-US" sz="1200" b="1" dirty="0">
                <a:solidFill>
                  <a:srgbClr val="46C3CD"/>
                </a:solidFill>
                <a:latin typeface="Century Gothic" panose="020B0502020202020204" pitchFamily="34" charset="0"/>
              </a:rPr>
              <a:t>以南京为中心大力推广市场</a:t>
            </a:r>
            <a:endParaRPr lang="en-SG" altLang="en-US" sz="1200" b="1" dirty="0">
              <a:solidFill>
                <a:srgbClr val="46C3CD"/>
              </a:solidFill>
              <a:latin typeface="Century Gothic" panose="020B0502020202020204" pitchFamily="34" charset="0"/>
            </a:endParaRPr>
          </a:p>
        </p:txBody>
      </p:sp>
      <p:sp>
        <p:nvSpPr>
          <p:cNvPr id="29" name="Oval 28">
            <a:extLst>
              <a:ext uri="{FF2B5EF4-FFF2-40B4-BE49-F238E27FC236}">
                <a16:creationId xmlns:a16="http://schemas.microsoft.com/office/drawing/2014/main" id="{605ADCF0-10BB-489E-A394-9B9BDEED440E}"/>
              </a:ext>
            </a:extLst>
          </p:cNvPr>
          <p:cNvSpPr/>
          <p:nvPr/>
        </p:nvSpPr>
        <p:spPr>
          <a:xfrm>
            <a:off x="1760519" y="2770063"/>
            <a:ext cx="249207" cy="249207"/>
          </a:xfrm>
          <a:prstGeom prst="ellipse">
            <a:avLst/>
          </a:prstGeom>
          <a:solidFill>
            <a:schemeClr val="tx1"/>
          </a:solidFill>
          <a:ln w="38100">
            <a:gradFill>
              <a:gsLst>
                <a:gs pos="0">
                  <a:srgbClr val="0C64AF"/>
                </a:gs>
                <a:gs pos="100000">
                  <a:srgbClr val="46C3C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SG" altLang="en-US">
              <a:solidFill>
                <a:srgbClr val="FFFFFF"/>
              </a:solidFill>
            </a:endParaRPr>
          </a:p>
        </p:txBody>
      </p:sp>
      <p:pic>
        <p:nvPicPr>
          <p:cNvPr id="1026" name="Picture 2">
            <a:extLst>
              <a:ext uri="{FF2B5EF4-FFF2-40B4-BE49-F238E27FC236}">
                <a16:creationId xmlns:a16="http://schemas.microsoft.com/office/drawing/2014/main" id="{2BE78FA5-CF5C-4CDC-BD37-1BC4F6B52E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9917"/>
          <a:stretch>
            <a:fillRect/>
          </a:stretch>
        </p:blipFill>
        <p:spPr bwMode="auto">
          <a:xfrm>
            <a:off x="61913" y="3063875"/>
            <a:ext cx="13477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a:extLst>
              <a:ext uri="{FF2B5EF4-FFF2-40B4-BE49-F238E27FC236}">
                <a16:creationId xmlns:a16="http://schemas.microsoft.com/office/drawing/2014/main" id="{4C283426-05BE-4ED5-896D-8880EAB4AA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5113" y="4165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a:extLst>
              <a:ext uri="{FF2B5EF4-FFF2-40B4-BE49-F238E27FC236}">
                <a16:creationId xmlns:a16="http://schemas.microsoft.com/office/drawing/2014/main" id="{16F3E8C2-DCA6-4B31-BA91-8D81DFE9BE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9875" y="1023938"/>
            <a:ext cx="388938"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9">
            <a:extLst>
              <a:ext uri="{FF2B5EF4-FFF2-40B4-BE49-F238E27FC236}">
                <a16:creationId xmlns:a16="http://schemas.microsoft.com/office/drawing/2014/main" id="{1C8248AD-33AD-453B-B664-48AC3E7175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8350" y="989013"/>
            <a:ext cx="388938"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3">
            <a:extLst>
              <a:ext uri="{FF2B5EF4-FFF2-40B4-BE49-F238E27FC236}">
                <a16:creationId xmlns:a16="http://schemas.microsoft.com/office/drawing/2014/main" id="{73D150C2-266C-496D-AD38-858FA2AFE3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23088" y="1284288"/>
            <a:ext cx="9398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55">
            <a:extLst>
              <a:ext uri="{FF2B5EF4-FFF2-40B4-BE49-F238E27FC236}">
                <a16:creationId xmlns:a16="http://schemas.microsoft.com/office/drawing/2014/main" id="{1EFA7E32-B0D0-453B-80D6-ED4A92D6B29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16738" y="1041400"/>
            <a:ext cx="97472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6588D8B6-064D-4620-95DA-599E8EF1948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50075" y="787400"/>
            <a:ext cx="823913"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46864BB7-E58C-4367-8BAD-1ED922E6833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24513" y="4160838"/>
            <a:ext cx="811212"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17" name="Rectangle 38">
            <a:extLst>
              <a:ext uri="{FF2B5EF4-FFF2-40B4-BE49-F238E27FC236}">
                <a16:creationId xmlns:a16="http://schemas.microsoft.com/office/drawing/2014/main" id="{A478B98A-C80D-4876-A9BF-ECDF743014A7}"/>
              </a:ext>
            </a:extLst>
          </p:cNvPr>
          <p:cNvSpPr>
            <a:spLocks noChangeArrowheads="1"/>
          </p:cNvSpPr>
          <p:nvPr/>
        </p:nvSpPr>
        <p:spPr bwMode="auto">
          <a:xfrm>
            <a:off x="0" y="4927600"/>
            <a:ext cx="28860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SG" altLang="en-US" sz="800">
                <a:solidFill>
                  <a:schemeClr val="bg1"/>
                </a:solidFill>
                <a:latin typeface="Century Gothic" panose="020B0502020202020204" pitchFamily="34" charset="0"/>
              </a:rPr>
              <a:t>Company Confidential. Strictly for Internal Circulation.</a:t>
            </a:r>
          </a:p>
        </p:txBody>
      </p:sp>
      <p:pic>
        <p:nvPicPr>
          <p:cNvPr id="7218" name="Picture 1">
            <a:extLst>
              <a:ext uri="{FF2B5EF4-FFF2-40B4-BE49-F238E27FC236}">
                <a16:creationId xmlns:a16="http://schemas.microsoft.com/office/drawing/2014/main" id="{E406AA8C-7123-4254-9AF4-E578882E95C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80450" y="31750"/>
            <a:ext cx="42386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10" presetClass="entr" presetSubtype="0" fill="hold" nodeType="with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500"/>
                                        <p:tgtEl>
                                          <p:spTgt spid="42"/>
                                        </p:tgtEl>
                                      </p:cBhvr>
                                    </p:animEffect>
                                  </p:childTnLst>
                                </p:cTn>
                              </p:par>
                              <p:par>
                                <p:cTn id="41" presetID="10" presetClass="entr" presetSubtype="0" fill="hold" nodeType="with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500"/>
                                        <p:tgtEl>
                                          <p:spTgt spid="4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500"/>
                                        <p:tgtEl>
                                          <p:spTgt spid="46"/>
                                        </p:tgtEl>
                                      </p:cBhvr>
                                    </p:animEffect>
                                  </p:childTnLst>
                                </p:cTn>
                              </p:par>
                              <p:par>
                                <p:cTn id="50" presetID="10" presetClass="entr" presetSubtype="0" fill="hold"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fade">
                                      <p:cBhvr>
                                        <p:cTn id="52" dur="500"/>
                                        <p:tgtEl>
                                          <p:spTgt spid="4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fade">
                                      <p:cBhvr>
                                        <p:cTn id="55" dur="500"/>
                                        <p:tgtEl>
                                          <p:spTgt spid="4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9"/>
                                        </p:tgtEl>
                                        <p:attrNameLst>
                                          <p:attrName>style.visibility</p:attrName>
                                        </p:attrNameLst>
                                      </p:cBhvr>
                                      <p:to>
                                        <p:strVal val="visible"/>
                                      </p:to>
                                    </p:set>
                                    <p:animEffect transition="in" filter="fade">
                                      <p:cBhvr>
                                        <p:cTn id="58" dur="500"/>
                                        <p:tgtEl>
                                          <p:spTgt spid="49"/>
                                        </p:tgtEl>
                                      </p:cBhvr>
                                    </p:animEffect>
                                  </p:childTnLst>
                                </p:cTn>
                              </p:par>
                              <p:par>
                                <p:cTn id="59" presetID="10" presetClass="entr" presetSubtype="0" fill="hold" nodeType="withEffect">
                                  <p:stCondLst>
                                    <p:cond delay="0"/>
                                  </p:stCondLst>
                                  <p:childTnLst>
                                    <p:set>
                                      <p:cBhvr>
                                        <p:cTn id="60" dur="1" fill="hold">
                                          <p:stCondLst>
                                            <p:cond delay="0"/>
                                          </p:stCondLst>
                                        </p:cTn>
                                        <p:tgtEl>
                                          <p:spTgt spid="50"/>
                                        </p:tgtEl>
                                        <p:attrNameLst>
                                          <p:attrName>style.visibility</p:attrName>
                                        </p:attrNameLst>
                                      </p:cBhvr>
                                      <p:to>
                                        <p:strVal val="visible"/>
                                      </p:to>
                                    </p:set>
                                    <p:animEffect transition="in" filter="fade">
                                      <p:cBhvr>
                                        <p:cTn id="61" dur="500"/>
                                        <p:tgtEl>
                                          <p:spTgt spid="5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par>
                                <p:cTn id="65" presetID="10" presetClass="entr" presetSubtype="0" fill="hold" nodeType="withEffect">
                                  <p:stCondLst>
                                    <p:cond delay="0"/>
                                  </p:stCondLst>
                                  <p:childTnLst>
                                    <p:set>
                                      <p:cBhvr>
                                        <p:cTn id="66" dur="1" fill="hold">
                                          <p:stCondLst>
                                            <p:cond delay="0"/>
                                          </p:stCondLst>
                                        </p:cTn>
                                        <p:tgtEl>
                                          <p:spTgt spid="52"/>
                                        </p:tgtEl>
                                        <p:attrNameLst>
                                          <p:attrName>style.visibility</p:attrName>
                                        </p:attrNameLst>
                                      </p:cBhvr>
                                      <p:to>
                                        <p:strVal val="visible"/>
                                      </p:to>
                                    </p:set>
                                    <p:animEffect transition="in" filter="fade">
                                      <p:cBhvr>
                                        <p:cTn id="67" dur="500"/>
                                        <p:tgtEl>
                                          <p:spTgt spid="52"/>
                                        </p:tgtEl>
                                      </p:cBhvr>
                                    </p:animEffect>
                                  </p:childTnLst>
                                </p:cTn>
                              </p:par>
                              <p:par>
                                <p:cTn id="68" presetID="10" presetClass="entr" presetSubtype="0" fill="hold" nodeType="withEffect">
                                  <p:stCondLst>
                                    <p:cond delay="0"/>
                                  </p:stCondLst>
                                  <p:childTnLst>
                                    <p:set>
                                      <p:cBhvr>
                                        <p:cTn id="69" dur="1" fill="hold">
                                          <p:stCondLst>
                                            <p:cond delay="0"/>
                                          </p:stCondLst>
                                        </p:cTn>
                                        <p:tgtEl>
                                          <p:spTgt spid="53"/>
                                        </p:tgtEl>
                                        <p:attrNameLst>
                                          <p:attrName>style.visibility</p:attrName>
                                        </p:attrNameLst>
                                      </p:cBhvr>
                                      <p:to>
                                        <p:strVal val="visible"/>
                                      </p:to>
                                    </p:set>
                                    <p:animEffect transition="in" filter="fade">
                                      <p:cBhvr>
                                        <p:cTn id="70" dur="500"/>
                                        <p:tgtEl>
                                          <p:spTgt spid="5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4"/>
                                        </p:tgtEl>
                                        <p:attrNameLst>
                                          <p:attrName>style.visibility</p:attrName>
                                        </p:attrNameLst>
                                      </p:cBhvr>
                                      <p:to>
                                        <p:strVal val="visible"/>
                                      </p:to>
                                    </p:set>
                                    <p:animEffect transition="in" filter="fade">
                                      <p:cBhvr>
                                        <p:cTn id="73" dur="500"/>
                                        <p:tgtEl>
                                          <p:spTgt spid="54"/>
                                        </p:tgtEl>
                                      </p:cBhvr>
                                    </p:animEffect>
                                  </p:childTnLst>
                                </p:cTn>
                              </p:par>
                              <p:par>
                                <p:cTn id="74" presetID="10" presetClass="entr" presetSubtype="0" fill="hold" nodeType="with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fade">
                                      <p:cBhvr>
                                        <p:cTn id="76" dur="500"/>
                                        <p:tgtEl>
                                          <p:spTgt spid="5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7"/>
                                        </p:tgtEl>
                                        <p:attrNameLst>
                                          <p:attrName>style.visibility</p:attrName>
                                        </p:attrNameLst>
                                      </p:cBhvr>
                                      <p:to>
                                        <p:strVal val="visible"/>
                                      </p:to>
                                    </p:set>
                                    <p:animEffect transition="in" filter="fade">
                                      <p:cBhvr>
                                        <p:cTn id="79" dur="500"/>
                                        <p:tgtEl>
                                          <p:spTgt spid="57"/>
                                        </p:tgtEl>
                                      </p:cBhvr>
                                    </p:animEffect>
                                  </p:childTnLst>
                                </p:cTn>
                              </p:par>
                              <p:par>
                                <p:cTn id="80" presetID="10" presetClass="entr" presetSubtype="0" fill="hold"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500"/>
                                        <p:tgtEl>
                                          <p:spTgt spid="29"/>
                                        </p:tgtEl>
                                      </p:cBhvr>
                                    </p:animEffect>
                                  </p:childTnLst>
                                </p:cTn>
                              </p:par>
                              <p:par>
                                <p:cTn id="83" presetID="10" presetClass="entr" presetSubtype="0" fill="hold" nodeType="withEffect">
                                  <p:stCondLst>
                                    <p:cond delay="0"/>
                                  </p:stCondLst>
                                  <p:childTnLst>
                                    <p:set>
                                      <p:cBhvr>
                                        <p:cTn id="84" dur="1" fill="hold">
                                          <p:stCondLst>
                                            <p:cond delay="0"/>
                                          </p:stCondLst>
                                        </p:cTn>
                                        <p:tgtEl>
                                          <p:spTgt spid="1026"/>
                                        </p:tgtEl>
                                        <p:attrNameLst>
                                          <p:attrName>style.visibility</p:attrName>
                                        </p:attrNameLst>
                                      </p:cBhvr>
                                      <p:to>
                                        <p:strVal val="visible"/>
                                      </p:to>
                                    </p:set>
                                    <p:animEffect transition="in" filter="fade">
                                      <p:cBhvr>
                                        <p:cTn id="85" dur="500"/>
                                        <p:tgtEl>
                                          <p:spTgt spid="1026"/>
                                        </p:tgtEl>
                                      </p:cBhvr>
                                    </p:animEffect>
                                  </p:childTnLst>
                                </p:cTn>
                              </p:par>
                              <p:par>
                                <p:cTn id="86" presetID="10" presetClass="entr" presetSubtype="0" fill="hold" nodeType="withEffect">
                                  <p:stCondLst>
                                    <p:cond delay="0"/>
                                  </p:stCondLst>
                                  <p:childTnLst>
                                    <p:set>
                                      <p:cBhvr>
                                        <p:cTn id="87" dur="1" fill="hold">
                                          <p:stCondLst>
                                            <p:cond delay="0"/>
                                          </p:stCondLst>
                                        </p:cTn>
                                        <p:tgtEl>
                                          <p:spTgt spid="1028"/>
                                        </p:tgtEl>
                                        <p:attrNameLst>
                                          <p:attrName>style.visibility</p:attrName>
                                        </p:attrNameLst>
                                      </p:cBhvr>
                                      <p:to>
                                        <p:strVal val="visible"/>
                                      </p:to>
                                    </p:set>
                                    <p:animEffect transition="in" filter="fade">
                                      <p:cBhvr>
                                        <p:cTn id="88" dur="500"/>
                                        <p:tgtEl>
                                          <p:spTgt spid="1028"/>
                                        </p:tgtEl>
                                      </p:cBhvr>
                                    </p:animEffect>
                                  </p:childTnLst>
                                </p:cTn>
                              </p:par>
                              <p:par>
                                <p:cTn id="89" presetID="10" presetClass="entr" presetSubtype="0" fill="hold" nodeType="withEffect">
                                  <p:stCondLst>
                                    <p:cond delay="0"/>
                                  </p:stCondLst>
                                  <p:childTnLst>
                                    <p:set>
                                      <p:cBhvr>
                                        <p:cTn id="90" dur="1" fill="hold">
                                          <p:stCondLst>
                                            <p:cond delay="0"/>
                                          </p:stCondLst>
                                        </p:cTn>
                                        <p:tgtEl>
                                          <p:spTgt spid="5"/>
                                        </p:tgtEl>
                                        <p:attrNameLst>
                                          <p:attrName>style.visibility</p:attrName>
                                        </p:attrNameLst>
                                      </p:cBhvr>
                                      <p:to>
                                        <p:strVal val="visible"/>
                                      </p:to>
                                    </p:set>
                                    <p:animEffect transition="in" filter="fade">
                                      <p:cBhvr>
                                        <p:cTn id="91" dur="500"/>
                                        <p:tgtEl>
                                          <p:spTgt spid="5"/>
                                        </p:tgtEl>
                                      </p:cBhvr>
                                    </p:animEffect>
                                  </p:childTnLst>
                                </p:cTn>
                              </p:par>
                              <p:par>
                                <p:cTn id="92" presetID="10" presetClass="entr" presetSubtype="0" fill="hold" nodeType="withEffect">
                                  <p:stCondLst>
                                    <p:cond delay="0"/>
                                  </p:stCondLst>
                                  <p:childTnLst>
                                    <p:set>
                                      <p:cBhvr>
                                        <p:cTn id="93" dur="1" fill="hold">
                                          <p:stCondLst>
                                            <p:cond delay="0"/>
                                          </p:stCondLst>
                                        </p:cTn>
                                        <p:tgtEl>
                                          <p:spTgt spid="10"/>
                                        </p:tgtEl>
                                        <p:attrNameLst>
                                          <p:attrName>style.visibility</p:attrName>
                                        </p:attrNameLst>
                                      </p:cBhvr>
                                      <p:to>
                                        <p:strVal val="visible"/>
                                      </p:to>
                                    </p:set>
                                    <p:animEffect transition="in" filter="fade">
                                      <p:cBhvr>
                                        <p:cTn id="94" dur="500"/>
                                        <p:tgtEl>
                                          <p:spTgt spid="10"/>
                                        </p:tgtEl>
                                      </p:cBhvr>
                                    </p:animEffect>
                                  </p:childTnLst>
                                </p:cTn>
                              </p:par>
                              <p:par>
                                <p:cTn id="95" presetID="10" presetClass="entr" presetSubtype="0" fill="hold" nodeType="withEffect">
                                  <p:stCondLst>
                                    <p:cond delay="0"/>
                                  </p:stCondLst>
                                  <p:childTnLst>
                                    <p:set>
                                      <p:cBhvr>
                                        <p:cTn id="96" dur="1" fill="hold">
                                          <p:stCondLst>
                                            <p:cond delay="0"/>
                                          </p:stCondLst>
                                        </p:cTn>
                                        <p:tgtEl>
                                          <p:spTgt spid="44"/>
                                        </p:tgtEl>
                                        <p:attrNameLst>
                                          <p:attrName>style.visibility</p:attrName>
                                        </p:attrNameLst>
                                      </p:cBhvr>
                                      <p:to>
                                        <p:strVal val="visible"/>
                                      </p:to>
                                    </p:set>
                                    <p:animEffect transition="in" filter="fade">
                                      <p:cBhvr>
                                        <p:cTn id="97" dur="500"/>
                                        <p:tgtEl>
                                          <p:spTgt spid="44"/>
                                        </p:tgtEl>
                                      </p:cBhvr>
                                    </p:animEffect>
                                  </p:childTnLst>
                                </p:cTn>
                              </p:par>
                              <p:par>
                                <p:cTn id="98" presetID="10" presetClass="entr" presetSubtype="0" fill="hold" nodeType="withEffect">
                                  <p:stCondLst>
                                    <p:cond delay="0"/>
                                  </p:stCondLst>
                                  <p:childTnLst>
                                    <p:set>
                                      <p:cBhvr>
                                        <p:cTn id="99" dur="1" fill="hold">
                                          <p:stCondLst>
                                            <p:cond delay="0"/>
                                          </p:stCondLst>
                                        </p:cTn>
                                        <p:tgtEl>
                                          <p:spTgt spid="56"/>
                                        </p:tgtEl>
                                        <p:attrNameLst>
                                          <p:attrName>style.visibility</p:attrName>
                                        </p:attrNameLst>
                                      </p:cBhvr>
                                      <p:to>
                                        <p:strVal val="visible"/>
                                      </p:to>
                                    </p:set>
                                    <p:animEffect transition="in" filter="fade">
                                      <p:cBhvr>
                                        <p:cTn id="100" dur="500"/>
                                        <p:tgtEl>
                                          <p:spTgt spid="56"/>
                                        </p:tgtEl>
                                      </p:cBhvr>
                                    </p:animEffect>
                                  </p:childTnLst>
                                </p:cTn>
                              </p:par>
                              <p:par>
                                <p:cTn id="101" presetID="10" presetClass="entr" presetSubtype="0" fill="hold" nodeType="withEffect">
                                  <p:stCondLst>
                                    <p:cond delay="0"/>
                                  </p:stCondLst>
                                  <p:childTnLst>
                                    <p:set>
                                      <p:cBhvr>
                                        <p:cTn id="102" dur="1" fill="hold">
                                          <p:stCondLst>
                                            <p:cond delay="0"/>
                                          </p:stCondLst>
                                        </p:cTn>
                                        <p:tgtEl>
                                          <p:spTgt spid="4"/>
                                        </p:tgtEl>
                                        <p:attrNameLst>
                                          <p:attrName>style.visibility</p:attrName>
                                        </p:attrNameLst>
                                      </p:cBhvr>
                                      <p:to>
                                        <p:strVal val="visible"/>
                                      </p:to>
                                    </p:set>
                                    <p:animEffect transition="in" filter="fade">
                                      <p:cBhvr>
                                        <p:cTn id="103" dur="500"/>
                                        <p:tgtEl>
                                          <p:spTgt spid="4"/>
                                        </p:tgtEl>
                                      </p:cBhvr>
                                    </p:animEffect>
                                  </p:childTnLst>
                                </p:cTn>
                              </p:par>
                              <p:par>
                                <p:cTn id="104" presetID="10" presetClass="entr" presetSubtype="0" fill="hold" nodeType="withEffect">
                                  <p:stCondLst>
                                    <p:cond delay="0"/>
                                  </p:stCondLst>
                                  <p:childTnLst>
                                    <p:set>
                                      <p:cBhvr>
                                        <p:cTn id="105" dur="1" fill="hold">
                                          <p:stCondLst>
                                            <p:cond delay="0"/>
                                          </p:stCondLst>
                                        </p:cTn>
                                        <p:tgtEl>
                                          <p:spTgt spid="8"/>
                                        </p:tgtEl>
                                        <p:attrNameLst>
                                          <p:attrName>style.visibility</p:attrName>
                                        </p:attrNameLst>
                                      </p:cBhvr>
                                      <p:to>
                                        <p:strVal val="visible"/>
                                      </p:to>
                                    </p:set>
                                    <p:animEffect transition="in" filter="fade">
                                      <p:cBhvr>
                                        <p:cTn id="10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9" grpId="0"/>
      <p:bldP spid="35" grpId="0"/>
      <p:bldP spid="36" grpId="0"/>
      <p:bldP spid="37" grpId="0"/>
      <p:bldP spid="11" grpId="0"/>
      <p:bldP spid="45" grpId="0"/>
      <p:bldP spid="46" grpId="0"/>
      <p:bldP spid="48" grpId="0"/>
      <p:bldP spid="49" grpId="0"/>
      <p:bldP spid="51" grpId="0"/>
      <p:bldP spid="54" grpId="0"/>
      <p:bldP spid="57"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90" name="Shape 131">
            <a:extLst>
              <a:ext uri="{FF2B5EF4-FFF2-40B4-BE49-F238E27FC236}">
                <a16:creationId xmlns:a16="http://schemas.microsoft.com/office/drawing/2014/main" id="{576511E7-C5E3-4237-8DA4-EF1EAF85A1F1}"/>
              </a:ext>
            </a:extLst>
          </p:cNvPr>
          <p:cNvSpPr txBox="1">
            <a:spLocks noGrp="1" noChangeArrowheads="1"/>
          </p:cNvSpPr>
          <p:nvPr>
            <p:ph type="ctrTitle" idx="4294967295"/>
          </p:nvPr>
        </p:nvSpPr>
        <p:spPr>
          <a:xfrm>
            <a:off x="292100" y="301625"/>
            <a:ext cx="5081588" cy="625475"/>
          </a:xfrm>
        </p:spPr>
        <p:txBody>
          <a:bodyPr/>
          <a:lstStyle/>
          <a:p>
            <a:pPr eaLnBrk="1" hangingPunct="1">
              <a:buClr>
                <a:srgbClr val="FFFFFF"/>
              </a:buClr>
              <a:buFont typeface="Dosis"/>
              <a:buNone/>
            </a:pPr>
            <a:r>
              <a:rPr lang="en-SG" altLang="en-US" sz="1200" b="1" dirty="0">
                <a:solidFill>
                  <a:srgbClr val="46C3CD"/>
                </a:solidFill>
                <a:latin typeface="Century Gothic" panose="020B0502020202020204" pitchFamily="34" charset="0"/>
                <a:ea typeface="Dosis"/>
                <a:cs typeface="Dosis"/>
                <a:sym typeface="Dosis"/>
              </a:rPr>
              <a:t>SCA </a:t>
            </a:r>
            <a:r>
              <a:rPr lang="zh-CN" altLang="en-US" sz="1200" b="1" dirty="0">
                <a:solidFill>
                  <a:srgbClr val="46C3CD"/>
                </a:solidFill>
                <a:latin typeface="Century Gothic" panose="020B0502020202020204" pitchFamily="34" charset="0"/>
                <a:ea typeface="Dosis"/>
                <a:cs typeface="Dosis"/>
                <a:sym typeface="Dosis"/>
              </a:rPr>
              <a:t>战略图</a:t>
            </a:r>
            <a:br>
              <a:rPr lang="en-SG" altLang="en-US" sz="3200" b="1" dirty="0">
                <a:solidFill>
                  <a:srgbClr val="0C64AF"/>
                </a:solidFill>
                <a:latin typeface="Century Gothic" panose="020B0502020202020204" pitchFamily="34" charset="0"/>
                <a:ea typeface="Dosis"/>
                <a:cs typeface="Dosis"/>
                <a:sym typeface="Dosis"/>
              </a:rPr>
            </a:br>
            <a:r>
              <a:rPr lang="zh-CN" altLang="en-US" sz="3200" b="1" dirty="0">
                <a:solidFill>
                  <a:srgbClr val="0C64AF"/>
                </a:solidFill>
                <a:latin typeface="Century Gothic" panose="020B0502020202020204" pitchFamily="34" charset="0"/>
                <a:ea typeface="Dosis"/>
                <a:cs typeface="Dosis"/>
                <a:sym typeface="Dosis"/>
              </a:rPr>
              <a:t>市场分割</a:t>
            </a:r>
            <a:endParaRPr lang="en-US" altLang="en-US" sz="1000" dirty="0">
              <a:solidFill>
                <a:schemeClr val="tx1"/>
              </a:solidFill>
              <a:latin typeface="Century Gothic" panose="020B0502020202020204" pitchFamily="34" charset="0"/>
              <a:ea typeface="Dosis"/>
              <a:cs typeface="Dosis"/>
              <a:sym typeface="Dosis"/>
            </a:endParaRPr>
          </a:p>
        </p:txBody>
      </p:sp>
      <p:graphicFrame>
        <p:nvGraphicFramePr>
          <p:cNvPr id="9" name="Diagram 8">
            <a:extLst>
              <a:ext uri="{FF2B5EF4-FFF2-40B4-BE49-F238E27FC236}">
                <a16:creationId xmlns:a16="http://schemas.microsoft.com/office/drawing/2014/main" id="{04EC421F-87F3-42B4-82D5-33AF727FCC67}"/>
              </a:ext>
            </a:extLst>
          </p:cNvPr>
          <p:cNvGraphicFramePr/>
          <p:nvPr>
            <p:extLst>
              <p:ext uri="{D42A27DB-BD31-4B8C-83A1-F6EECF244321}">
                <p14:modId xmlns:p14="http://schemas.microsoft.com/office/powerpoint/2010/main" val="44407166"/>
              </p:ext>
            </p:extLst>
          </p:nvPr>
        </p:nvGraphicFramePr>
        <p:xfrm>
          <a:off x="2918810" y="1609355"/>
          <a:ext cx="3521657" cy="26819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D80CA31F-E2ED-4B4A-BEE6-FB42F7A149D9}"/>
              </a:ext>
            </a:extLst>
          </p:cNvPr>
          <p:cNvSpPr>
            <a:spLocks noChangeArrowheads="1"/>
          </p:cNvSpPr>
          <p:nvPr/>
        </p:nvSpPr>
        <p:spPr bwMode="auto">
          <a:xfrm>
            <a:off x="346075" y="1925638"/>
            <a:ext cx="3200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zh-CN" altLang="en-US" dirty="0">
                <a:latin typeface="Century Gothic" panose="020B0502020202020204" pitchFamily="34" charset="0"/>
              </a:rPr>
              <a:t>企业客户，专注于</a:t>
            </a:r>
            <a:r>
              <a:rPr lang="zh-CN" altLang="en-US" b="1" dirty="0">
                <a:solidFill>
                  <a:srgbClr val="46C3CD"/>
                </a:solidFill>
                <a:latin typeface="Century Gothic" panose="020B0502020202020204" pitchFamily="34" charset="0"/>
              </a:rPr>
              <a:t>汽车</a:t>
            </a:r>
            <a:r>
              <a:rPr lang="en-US" altLang="zh-CN" b="1" dirty="0">
                <a:solidFill>
                  <a:srgbClr val="46C3CD"/>
                </a:solidFill>
                <a:latin typeface="Century Gothic" panose="020B0502020202020204" pitchFamily="34" charset="0"/>
              </a:rPr>
              <a:t>/</a:t>
            </a:r>
            <a:r>
              <a:rPr lang="zh-CN" altLang="en-US" b="1" dirty="0">
                <a:solidFill>
                  <a:srgbClr val="46C3CD"/>
                </a:solidFill>
                <a:latin typeface="Century Gothic" panose="020B0502020202020204" pitchFamily="34" charset="0"/>
              </a:rPr>
              <a:t>物联网制造业，银行</a:t>
            </a:r>
            <a:r>
              <a:rPr lang="en-US" altLang="zh-CN" b="1" dirty="0">
                <a:solidFill>
                  <a:srgbClr val="46C3CD"/>
                </a:solidFill>
                <a:latin typeface="Century Gothic" panose="020B0502020202020204" pitchFamily="34" charset="0"/>
              </a:rPr>
              <a:t>/</a:t>
            </a:r>
            <a:r>
              <a:rPr lang="zh-CN" altLang="en-US" b="1" dirty="0">
                <a:solidFill>
                  <a:srgbClr val="46C3CD"/>
                </a:solidFill>
                <a:latin typeface="Century Gothic" panose="020B0502020202020204" pitchFamily="34" charset="0"/>
              </a:rPr>
              <a:t>金融科技和政府机构</a:t>
            </a:r>
            <a:r>
              <a:rPr lang="zh-CN" altLang="en-US" dirty="0">
                <a:latin typeface="Century Gothic" panose="020B0502020202020204" pitchFamily="34" charset="0"/>
              </a:rPr>
              <a:t>。</a:t>
            </a:r>
            <a:endParaRPr lang="en-SG" altLang="en-US" dirty="0">
              <a:latin typeface="Century Gothic" panose="020B0502020202020204" pitchFamily="34" charset="0"/>
            </a:endParaRPr>
          </a:p>
        </p:txBody>
      </p:sp>
      <p:sp>
        <p:nvSpPr>
          <p:cNvPr id="7" name="Rectangle 6">
            <a:extLst>
              <a:ext uri="{FF2B5EF4-FFF2-40B4-BE49-F238E27FC236}">
                <a16:creationId xmlns:a16="http://schemas.microsoft.com/office/drawing/2014/main" id="{2528B3BB-355C-4C04-84B5-CA09E5E557C0}"/>
              </a:ext>
            </a:extLst>
          </p:cNvPr>
          <p:cNvSpPr>
            <a:spLocks noChangeArrowheads="1"/>
          </p:cNvSpPr>
          <p:nvPr/>
        </p:nvSpPr>
        <p:spPr bwMode="auto">
          <a:xfrm>
            <a:off x="346075" y="3089275"/>
            <a:ext cx="297973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zh-CN" altLang="en-US" dirty="0">
                <a:latin typeface="Century Gothic" panose="020B0502020202020204" pitchFamily="34" charset="0"/>
              </a:rPr>
              <a:t>小型客户群，专注于</a:t>
            </a:r>
            <a:r>
              <a:rPr lang="zh-CN" altLang="en-US" b="1" dirty="0">
                <a:solidFill>
                  <a:srgbClr val="0C64AF"/>
                </a:solidFill>
                <a:latin typeface="Century Gothic" panose="020B0502020202020204" pitchFamily="34" charset="0"/>
              </a:rPr>
              <a:t>商业研发</a:t>
            </a:r>
            <a:r>
              <a:rPr lang="en-SG" altLang="en-US" b="1" dirty="0">
                <a:solidFill>
                  <a:srgbClr val="0C64AF"/>
                </a:solidFill>
                <a:latin typeface="Century Gothic" panose="020B0502020202020204" pitchFamily="34" charset="0"/>
              </a:rPr>
              <a:t>R&amp;D</a:t>
            </a:r>
            <a:r>
              <a:rPr lang="en-SG" altLang="en-US" dirty="0">
                <a:solidFill>
                  <a:schemeClr val="bg1"/>
                </a:solidFill>
                <a:latin typeface="Century Gothic" panose="020B0502020202020204" pitchFamily="34" charset="0"/>
              </a:rPr>
              <a:t>,</a:t>
            </a:r>
            <a:r>
              <a:rPr lang="en-SG" altLang="en-US" b="1" dirty="0">
                <a:solidFill>
                  <a:srgbClr val="0C64AF"/>
                </a:solidFill>
                <a:latin typeface="Century Gothic" panose="020B0502020202020204" pitchFamily="34" charset="0"/>
              </a:rPr>
              <a:t> </a:t>
            </a:r>
            <a:r>
              <a:rPr lang="zh-CN" altLang="en-US" b="1" dirty="0">
                <a:solidFill>
                  <a:srgbClr val="0C64AF"/>
                </a:solidFill>
                <a:latin typeface="Century Gothic" panose="020B0502020202020204" pitchFamily="34" charset="0"/>
              </a:rPr>
              <a:t>科技初创企业，开发公司，公共事业</a:t>
            </a:r>
            <a:r>
              <a:rPr lang="zh-CN" altLang="en-US" dirty="0">
                <a:latin typeface="Century Gothic" panose="020B0502020202020204" pitchFamily="34" charset="0"/>
              </a:rPr>
              <a:t>以及</a:t>
            </a:r>
            <a:r>
              <a:rPr lang="zh-CN" altLang="en-US" b="1" dirty="0">
                <a:solidFill>
                  <a:srgbClr val="0C64AF"/>
                </a:solidFill>
                <a:latin typeface="Century Gothic" panose="020B0502020202020204" pitchFamily="34" charset="0"/>
              </a:rPr>
              <a:t>大学</a:t>
            </a:r>
            <a:r>
              <a:rPr lang="zh-CN" altLang="en-US" dirty="0">
                <a:latin typeface="Century Gothic" panose="020B0502020202020204" pitchFamily="34" charset="0"/>
              </a:rPr>
              <a:t>。</a:t>
            </a:r>
            <a:endParaRPr lang="en-SG" altLang="en-US" b="1" dirty="0">
              <a:solidFill>
                <a:srgbClr val="0C64AF"/>
              </a:solidFill>
              <a:latin typeface="Century Gothic" panose="020B0502020202020204" pitchFamily="34" charset="0"/>
            </a:endParaRPr>
          </a:p>
        </p:txBody>
      </p:sp>
      <p:sp>
        <p:nvSpPr>
          <p:cNvPr id="4" name="TextBox 3">
            <a:extLst>
              <a:ext uri="{FF2B5EF4-FFF2-40B4-BE49-F238E27FC236}">
                <a16:creationId xmlns:a16="http://schemas.microsoft.com/office/drawing/2014/main" id="{F9293C91-64BE-4A66-A658-05E85F3A9A11}"/>
              </a:ext>
            </a:extLst>
          </p:cNvPr>
          <p:cNvSpPr txBox="1">
            <a:spLocks noChangeArrowheads="1"/>
          </p:cNvSpPr>
          <p:nvPr/>
        </p:nvSpPr>
        <p:spPr bwMode="auto">
          <a:xfrm>
            <a:off x="346075" y="1409700"/>
            <a:ext cx="1475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zh-CN" altLang="en-US" sz="2000" b="1" dirty="0">
                <a:latin typeface="Century Gothic" panose="020B0502020202020204" pitchFamily="34" charset="0"/>
              </a:rPr>
              <a:t>目标客户群</a:t>
            </a:r>
            <a:endParaRPr lang="en-SG" altLang="en-US" sz="2000" b="1" dirty="0">
              <a:latin typeface="Century Gothic" panose="020B0502020202020204" pitchFamily="34" charset="0"/>
            </a:endParaRPr>
          </a:p>
        </p:txBody>
      </p:sp>
      <p:sp>
        <p:nvSpPr>
          <p:cNvPr id="10" name="Rectangle 9">
            <a:extLst>
              <a:ext uri="{FF2B5EF4-FFF2-40B4-BE49-F238E27FC236}">
                <a16:creationId xmlns:a16="http://schemas.microsoft.com/office/drawing/2014/main" id="{23FF31B2-CF59-40D0-A9B7-86D45960D8B2}"/>
              </a:ext>
            </a:extLst>
          </p:cNvPr>
          <p:cNvSpPr>
            <a:spLocks noChangeArrowheads="1"/>
          </p:cNvSpPr>
          <p:nvPr/>
        </p:nvSpPr>
        <p:spPr bwMode="auto">
          <a:xfrm>
            <a:off x="5818188" y="1925638"/>
            <a:ext cx="28575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zh-CN" altLang="en-US" b="1" dirty="0">
                <a:solidFill>
                  <a:srgbClr val="46C3CD"/>
                </a:solidFill>
                <a:latin typeface="Century Gothic" panose="020B0502020202020204" pitchFamily="34" charset="0"/>
              </a:rPr>
              <a:t>一流</a:t>
            </a:r>
            <a:r>
              <a:rPr lang="zh-CN" altLang="en-US" dirty="0">
                <a:latin typeface="Century Gothic" panose="020B0502020202020204" pitchFamily="34" charset="0"/>
              </a:rPr>
              <a:t>的开源风险管理</a:t>
            </a:r>
            <a:r>
              <a:rPr lang="en-SG" altLang="en-US" dirty="0">
                <a:latin typeface="Century Gothic" panose="020B0502020202020204" pitchFamily="34" charset="0"/>
              </a:rPr>
              <a:t>, </a:t>
            </a:r>
            <a:r>
              <a:rPr lang="zh-CN" altLang="en-US" dirty="0">
                <a:latin typeface="Century Gothic" panose="020B0502020202020204" pitchFamily="34" charset="0"/>
              </a:rPr>
              <a:t>具有</a:t>
            </a:r>
            <a:r>
              <a:rPr lang="zh-CN" altLang="en-US" b="1" dirty="0">
                <a:solidFill>
                  <a:srgbClr val="46C3CD"/>
                </a:solidFill>
                <a:latin typeface="Century Gothic" panose="020B0502020202020204" pitchFamily="34" charset="0"/>
              </a:rPr>
              <a:t>贴心的支持和灵活性</a:t>
            </a:r>
            <a:r>
              <a:rPr lang="zh-CN" altLang="en-US" dirty="0">
                <a:latin typeface="Century Gothic" panose="020B0502020202020204" pitchFamily="34" charset="0"/>
              </a:rPr>
              <a:t>。</a:t>
            </a:r>
            <a:endParaRPr lang="en-SG" altLang="en-US" b="1" dirty="0">
              <a:solidFill>
                <a:srgbClr val="46C3CD"/>
              </a:solidFill>
              <a:latin typeface="Century Gothic" panose="020B0502020202020204" pitchFamily="34" charset="0"/>
            </a:endParaRPr>
          </a:p>
        </p:txBody>
      </p:sp>
      <p:sp>
        <p:nvSpPr>
          <p:cNvPr id="12" name="TextBox 11">
            <a:extLst>
              <a:ext uri="{FF2B5EF4-FFF2-40B4-BE49-F238E27FC236}">
                <a16:creationId xmlns:a16="http://schemas.microsoft.com/office/drawing/2014/main" id="{2D49EF3C-131E-4BF0-B54D-F069C6DDBA36}"/>
              </a:ext>
            </a:extLst>
          </p:cNvPr>
          <p:cNvSpPr txBox="1">
            <a:spLocks noChangeArrowheads="1"/>
          </p:cNvSpPr>
          <p:nvPr/>
        </p:nvSpPr>
        <p:spPr bwMode="auto">
          <a:xfrm>
            <a:off x="5818188" y="1419225"/>
            <a:ext cx="19912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zh-CN" altLang="en-US" sz="2000" b="1" dirty="0">
                <a:latin typeface="Century Gothic" panose="020B0502020202020204" pitchFamily="34" charset="0"/>
              </a:rPr>
              <a:t>主推的关键价值</a:t>
            </a:r>
            <a:endParaRPr lang="en-SG" altLang="en-US" sz="2000" b="1" dirty="0">
              <a:latin typeface="Century Gothic" panose="020B0502020202020204" pitchFamily="34" charset="0"/>
            </a:endParaRPr>
          </a:p>
        </p:txBody>
      </p:sp>
      <p:sp>
        <p:nvSpPr>
          <p:cNvPr id="13" name="Rectangle 12">
            <a:extLst>
              <a:ext uri="{FF2B5EF4-FFF2-40B4-BE49-F238E27FC236}">
                <a16:creationId xmlns:a16="http://schemas.microsoft.com/office/drawing/2014/main" id="{63F54EBF-2018-47E5-96E3-C02C6A570841}"/>
              </a:ext>
            </a:extLst>
          </p:cNvPr>
          <p:cNvSpPr>
            <a:spLocks noChangeArrowheads="1"/>
          </p:cNvSpPr>
          <p:nvPr/>
        </p:nvSpPr>
        <p:spPr bwMode="auto">
          <a:xfrm>
            <a:off x="6391265" y="3304719"/>
            <a:ext cx="23336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zh-CN" altLang="en-US" b="1" dirty="0">
                <a:solidFill>
                  <a:srgbClr val="0C64AF"/>
                </a:solidFill>
                <a:latin typeface="Century Gothic" panose="020B0502020202020204" pitchFamily="34" charset="0"/>
              </a:rPr>
              <a:t>更具经济效益的保护</a:t>
            </a:r>
            <a:endParaRPr lang="en-SG" altLang="zh-CN" b="1" dirty="0">
              <a:solidFill>
                <a:srgbClr val="0C64AF"/>
              </a:solidFill>
              <a:latin typeface="Century Gothic" panose="020B0502020202020204" pitchFamily="34" charset="0"/>
            </a:endParaRPr>
          </a:p>
          <a:p>
            <a:pPr eaLnBrk="1" hangingPunct="1"/>
            <a:r>
              <a:rPr lang="zh-CN" altLang="en-US" dirty="0">
                <a:solidFill>
                  <a:schemeClr val="bg1"/>
                </a:solidFill>
                <a:latin typeface="Century Gothic" panose="020B0502020202020204" pitchFamily="34" charset="0"/>
              </a:rPr>
              <a:t>对抗大多数流行的开源漏洞。</a:t>
            </a:r>
            <a:endParaRPr lang="en-SG" altLang="en-US" dirty="0">
              <a:solidFill>
                <a:schemeClr val="bg1"/>
              </a:solidFill>
              <a:latin typeface="Century Gothic" panose="020B0502020202020204" pitchFamily="34" charset="0"/>
            </a:endParaRPr>
          </a:p>
        </p:txBody>
      </p:sp>
      <p:sp>
        <p:nvSpPr>
          <p:cNvPr id="37898" name="Rectangle 10">
            <a:extLst>
              <a:ext uri="{FF2B5EF4-FFF2-40B4-BE49-F238E27FC236}">
                <a16:creationId xmlns:a16="http://schemas.microsoft.com/office/drawing/2014/main" id="{B0C82137-3DAE-4281-8830-96509653A3BE}"/>
              </a:ext>
            </a:extLst>
          </p:cNvPr>
          <p:cNvSpPr>
            <a:spLocks noChangeArrowheads="1"/>
          </p:cNvSpPr>
          <p:nvPr/>
        </p:nvSpPr>
        <p:spPr bwMode="auto">
          <a:xfrm>
            <a:off x="0" y="4927600"/>
            <a:ext cx="28860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SG" altLang="en-US" sz="800">
                <a:solidFill>
                  <a:schemeClr val="bg1"/>
                </a:solidFill>
                <a:latin typeface="Century Gothic" panose="020B0502020202020204" pitchFamily="34" charset="0"/>
              </a:rPr>
              <a:t>Company Confidential. Strictly for Internal Circulation.</a:t>
            </a:r>
          </a:p>
        </p:txBody>
      </p:sp>
      <p:pic>
        <p:nvPicPr>
          <p:cNvPr id="37899" name="Picture 13">
            <a:extLst>
              <a:ext uri="{FF2B5EF4-FFF2-40B4-BE49-F238E27FC236}">
                <a16:creationId xmlns:a16="http://schemas.microsoft.com/office/drawing/2014/main" id="{B4092288-8C02-4C6B-BB36-EA789AD996F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80450" y="31750"/>
            <a:ext cx="42386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nodeType="afterGroup">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par>
                          <p:cTn id="15" fill="hold" nodeType="afterGroup">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par>
                          <p:cTn id="22" fill="hold" nodeType="afterGroup">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2" grpId="0"/>
      <p:bldP spid="7" grpId="0"/>
      <p:bldP spid="4" grpId="0"/>
      <p:bldP spid="10" grpId="0"/>
      <p:bldP spid="12"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38" name="Shape 131">
            <a:extLst>
              <a:ext uri="{FF2B5EF4-FFF2-40B4-BE49-F238E27FC236}">
                <a16:creationId xmlns:a16="http://schemas.microsoft.com/office/drawing/2014/main" id="{0193912F-DB75-41D4-878C-327A4F125A3D}"/>
              </a:ext>
            </a:extLst>
          </p:cNvPr>
          <p:cNvSpPr txBox="1">
            <a:spLocks noGrp="1" noChangeArrowheads="1"/>
          </p:cNvSpPr>
          <p:nvPr>
            <p:ph type="ctrTitle" idx="4294967295"/>
          </p:nvPr>
        </p:nvSpPr>
        <p:spPr>
          <a:xfrm>
            <a:off x="323850" y="352425"/>
            <a:ext cx="8042275" cy="625475"/>
          </a:xfrm>
        </p:spPr>
        <p:txBody>
          <a:bodyPr/>
          <a:lstStyle/>
          <a:p>
            <a:pPr eaLnBrk="1" hangingPunct="1">
              <a:buClr>
                <a:srgbClr val="FFFFFF"/>
              </a:buClr>
              <a:buFont typeface="Dosis"/>
              <a:buNone/>
            </a:pPr>
            <a:r>
              <a:rPr lang="zh-CN" altLang="en-US" b="1" dirty="0">
                <a:solidFill>
                  <a:srgbClr val="46C3CD"/>
                </a:solidFill>
                <a:latin typeface="Century Gothic" panose="020B0502020202020204" pitchFamily="34" charset="0"/>
                <a:ea typeface="Dosis"/>
                <a:cs typeface="Dosis"/>
                <a:sym typeface="Dosis"/>
              </a:rPr>
              <a:t>定价基准</a:t>
            </a:r>
            <a:r>
              <a:rPr lang="en-SG" altLang="en-US" b="1" dirty="0">
                <a:solidFill>
                  <a:srgbClr val="46C3CD"/>
                </a:solidFill>
                <a:latin typeface="Century Gothic" panose="020B0502020202020204" pitchFamily="34" charset="0"/>
                <a:ea typeface="Dosis"/>
                <a:cs typeface="Dosis"/>
                <a:sym typeface="Dosis"/>
              </a:rPr>
              <a:t>– SCA </a:t>
            </a:r>
            <a:r>
              <a:rPr lang="zh-CN" altLang="en-US" b="1" dirty="0">
                <a:solidFill>
                  <a:srgbClr val="46C3CD"/>
                </a:solidFill>
                <a:latin typeface="Century Gothic" panose="020B0502020202020204" pitchFamily="34" charset="0"/>
                <a:ea typeface="Dosis"/>
                <a:cs typeface="Dosis"/>
                <a:sym typeface="Dosis"/>
              </a:rPr>
              <a:t>源代码</a:t>
            </a:r>
            <a:br>
              <a:rPr lang="en-SG" altLang="en-US" sz="3200" b="1" dirty="0">
                <a:solidFill>
                  <a:srgbClr val="0C64AF"/>
                </a:solidFill>
                <a:latin typeface="Century Gothic" panose="020B0502020202020204" pitchFamily="34" charset="0"/>
                <a:ea typeface="Dosis"/>
                <a:cs typeface="Dosis"/>
                <a:sym typeface="Dosis"/>
              </a:rPr>
            </a:br>
            <a:r>
              <a:rPr lang="zh-CN" altLang="en-US" sz="3200" b="1" dirty="0">
                <a:solidFill>
                  <a:srgbClr val="0C64AF"/>
                </a:solidFill>
                <a:latin typeface="Century Gothic" panose="020B0502020202020204" pitchFamily="34" charset="0"/>
                <a:ea typeface="Dosis"/>
                <a:cs typeface="Dosis"/>
                <a:sym typeface="Dosis"/>
              </a:rPr>
              <a:t>对比分析</a:t>
            </a:r>
            <a:endParaRPr lang="en-US" altLang="en-US" sz="1000" dirty="0">
              <a:solidFill>
                <a:schemeClr val="tx1"/>
              </a:solidFill>
              <a:latin typeface="Century Gothic" panose="020B0502020202020204" pitchFamily="34" charset="0"/>
              <a:ea typeface="Dosis"/>
              <a:cs typeface="Dosis"/>
              <a:sym typeface="Dosis"/>
            </a:endParaRPr>
          </a:p>
        </p:txBody>
      </p:sp>
      <p:sp>
        <p:nvSpPr>
          <p:cNvPr id="16" name="TextBox 15">
            <a:extLst>
              <a:ext uri="{FF2B5EF4-FFF2-40B4-BE49-F238E27FC236}">
                <a16:creationId xmlns:a16="http://schemas.microsoft.com/office/drawing/2014/main" id="{5A7FF02E-9834-4FA8-B56F-0C5DCF9B1858}"/>
              </a:ext>
            </a:extLst>
          </p:cNvPr>
          <p:cNvSpPr txBox="1">
            <a:spLocks noChangeArrowheads="1"/>
          </p:cNvSpPr>
          <p:nvPr/>
        </p:nvSpPr>
        <p:spPr bwMode="auto">
          <a:xfrm>
            <a:off x="314325" y="1206500"/>
            <a:ext cx="84629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SG" altLang="en-US" dirty="0" err="1">
                <a:latin typeface="Century Gothic" panose="020B0502020202020204" pitchFamily="34" charset="0"/>
              </a:rPr>
              <a:t>Scantist</a:t>
            </a:r>
            <a:r>
              <a:rPr lang="en-SG" altLang="en-US" dirty="0">
                <a:latin typeface="Century Gothic" panose="020B0502020202020204" pitchFamily="34" charset="0"/>
              </a:rPr>
              <a:t> </a:t>
            </a:r>
            <a:r>
              <a:rPr lang="zh-CN" altLang="en-US" dirty="0">
                <a:latin typeface="Century Gothic" panose="020B0502020202020204" pitchFamily="34" charset="0"/>
              </a:rPr>
              <a:t>为推动采纳，提供显著降低的</a:t>
            </a:r>
            <a:r>
              <a:rPr lang="zh-CN" altLang="en-US" b="1" dirty="0">
                <a:solidFill>
                  <a:srgbClr val="46C3CD"/>
                </a:solidFill>
                <a:latin typeface="Century Gothic" panose="020B0502020202020204" pitchFamily="34" charset="0"/>
              </a:rPr>
              <a:t>入门级价格</a:t>
            </a:r>
            <a:r>
              <a:rPr lang="zh-CN" altLang="en-US" dirty="0">
                <a:latin typeface="Century Gothic" panose="020B0502020202020204" pitchFamily="34" charset="0"/>
              </a:rPr>
              <a:t>，同时为大型客户保持健康良好的</a:t>
            </a:r>
            <a:r>
              <a:rPr lang="zh-CN" altLang="en-US" b="1" dirty="0">
                <a:solidFill>
                  <a:srgbClr val="46C3CD"/>
                </a:solidFill>
                <a:latin typeface="Century Gothic" panose="020B0502020202020204" pitchFamily="34" charset="0"/>
              </a:rPr>
              <a:t>价格优势</a:t>
            </a:r>
            <a:r>
              <a:rPr lang="zh-CN" altLang="en-US" dirty="0">
                <a:latin typeface="Century Gothic" panose="020B0502020202020204" pitchFamily="34" charset="0"/>
              </a:rPr>
              <a:t>。</a:t>
            </a:r>
            <a:endParaRPr lang="en-SG" altLang="en-US" dirty="0">
              <a:latin typeface="Century Gothic" panose="020B0502020202020204" pitchFamily="34" charset="0"/>
            </a:endParaRPr>
          </a:p>
        </p:txBody>
      </p:sp>
      <p:graphicFrame>
        <p:nvGraphicFramePr>
          <p:cNvPr id="24" name="Table 23">
            <a:extLst>
              <a:ext uri="{FF2B5EF4-FFF2-40B4-BE49-F238E27FC236}">
                <a16:creationId xmlns:a16="http://schemas.microsoft.com/office/drawing/2014/main" id="{C79F9B29-5978-48B8-89AC-EF1D13703D75}"/>
              </a:ext>
            </a:extLst>
          </p:cNvPr>
          <p:cNvGraphicFramePr>
            <a:graphicFrameLocks noGrp="1"/>
          </p:cNvGraphicFramePr>
          <p:nvPr>
            <p:extLst>
              <p:ext uri="{D42A27DB-BD31-4B8C-83A1-F6EECF244321}">
                <p14:modId xmlns:p14="http://schemas.microsoft.com/office/powerpoint/2010/main" val="2332776665"/>
              </p:ext>
            </p:extLst>
          </p:nvPr>
        </p:nvGraphicFramePr>
        <p:xfrm>
          <a:off x="401638" y="2235200"/>
          <a:ext cx="8388350" cy="2063804"/>
        </p:xfrm>
        <a:graphic>
          <a:graphicData uri="http://schemas.openxmlformats.org/drawingml/2006/table">
            <a:tbl>
              <a:tblPr/>
              <a:tblGrid>
                <a:gridCol w="1720850">
                  <a:extLst>
                    <a:ext uri="{9D8B030D-6E8A-4147-A177-3AD203B41FA5}">
                      <a16:colId xmlns:a16="http://schemas.microsoft.com/office/drawing/2014/main" val="1385588220"/>
                    </a:ext>
                  </a:extLst>
                </a:gridCol>
                <a:gridCol w="1347787">
                  <a:extLst>
                    <a:ext uri="{9D8B030D-6E8A-4147-A177-3AD203B41FA5}">
                      <a16:colId xmlns:a16="http://schemas.microsoft.com/office/drawing/2014/main" val="1974457037"/>
                    </a:ext>
                  </a:extLst>
                </a:gridCol>
                <a:gridCol w="1330325">
                  <a:extLst>
                    <a:ext uri="{9D8B030D-6E8A-4147-A177-3AD203B41FA5}">
                      <a16:colId xmlns:a16="http://schemas.microsoft.com/office/drawing/2014/main" val="1302907751"/>
                    </a:ext>
                  </a:extLst>
                </a:gridCol>
                <a:gridCol w="1323975">
                  <a:extLst>
                    <a:ext uri="{9D8B030D-6E8A-4147-A177-3AD203B41FA5}">
                      <a16:colId xmlns:a16="http://schemas.microsoft.com/office/drawing/2014/main" val="3883294656"/>
                    </a:ext>
                  </a:extLst>
                </a:gridCol>
                <a:gridCol w="1336675">
                  <a:extLst>
                    <a:ext uri="{9D8B030D-6E8A-4147-A177-3AD203B41FA5}">
                      <a16:colId xmlns:a16="http://schemas.microsoft.com/office/drawing/2014/main" val="2254018827"/>
                    </a:ext>
                  </a:extLst>
                </a:gridCol>
                <a:gridCol w="1328738">
                  <a:extLst>
                    <a:ext uri="{9D8B030D-6E8A-4147-A177-3AD203B41FA5}">
                      <a16:colId xmlns:a16="http://schemas.microsoft.com/office/drawing/2014/main" val="3444971151"/>
                    </a:ext>
                  </a:extLst>
                </a:gridCol>
              </a:tblGrid>
              <a:tr h="495159">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SG" altLang="en-US" sz="1800" b="1" i="0" u="none" strike="noStrike" cap="none" normalizeH="0" baseline="0" dirty="0">
                          <a:ln>
                            <a:noFill/>
                          </a:ln>
                          <a:solidFill>
                            <a:srgbClr val="FF01FF"/>
                          </a:solidFill>
                          <a:effectLst/>
                          <a:latin typeface="Century Gothic" panose="020B0502020202020204" pitchFamily="34" charset="0"/>
                          <a:cs typeface="Arial" panose="020B0604020202020204" pitchFamily="34" charset="0"/>
                          <a:sym typeface="Arial" panose="020B0604020202020204" pitchFamily="34" charset="0"/>
                        </a:rPr>
                        <a:t>SCA </a:t>
                      </a:r>
                      <a:r>
                        <a:rPr kumimoji="0" lang="zh-CN" altLang="en-US" sz="1800" b="1" i="0" u="none" strike="noStrike" cap="none" normalizeH="0" baseline="0" dirty="0">
                          <a:ln>
                            <a:noFill/>
                          </a:ln>
                          <a:solidFill>
                            <a:srgbClr val="FF01FF"/>
                          </a:solidFill>
                          <a:effectLst/>
                          <a:latin typeface="Century Gothic" panose="020B0502020202020204" pitchFamily="34" charset="0"/>
                          <a:cs typeface="Arial" panose="020B0604020202020204" pitchFamily="34" charset="0"/>
                          <a:sym typeface="Arial" panose="020B0604020202020204" pitchFamily="34" charset="0"/>
                        </a:rPr>
                        <a:t>源代码</a:t>
                      </a:r>
                      <a:endParaRPr kumimoji="0" lang="en-SG" altLang="en-US" sz="1800" b="1" i="0" u="none" strike="noStrike" cap="none" normalizeH="0" baseline="0" dirty="0">
                        <a:ln>
                          <a:noFill/>
                        </a:ln>
                        <a:solidFill>
                          <a:srgbClr val="FF01FF"/>
                        </a:solidFill>
                        <a:effectLst/>
                        <a:latin typeface="Century Gothic" panose="020B0502020202020204" pitchFamily="34" charset="0"/>
                        <a:cs typeface="Arial" panose="020B0604020202020204" pitchFamily="34" charset="0"/>
                        <a:sym typeface="Arial" panose="020B0604020202020204" pitchFamily="34" charset="0"/>
                      </a:endParaRPr>
                    </a:p>
                  </a:txBody>
                  <a:tcPr marL="127818" marR="127818" marT="63891" marB="63891" horzOverflow="overflow">
                    <a:lnL>
                      <a:noFill/>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SG" altLang="en-US" sz="1200" b="1" i="0" u="none" strike="noStrike" cap="none" normalizeH="0" baseline="0" dirty="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SG" altLang="en-US" sz="900" b="1" i="0" u="none" strike="noStrike" cap="none" normalizeH="0" baseline="0" dirty="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~30%  </a:t>
                      </a:r>
                      <a:r>
                        <a:rPr kumimoji="0" lang="zh-CN" altLang="en-US" sz="900" b="1" i="0" u="none" strike="noStrike" cap="none" normalizeH="0" baseline="0" dirty="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市场份额</a:t>
                      </a:r>
                      <a:endParaRPr kumimoji="0" lang="en-SG" altLang="en-US" sz="900" b="1" i="0" u="none" strike="noStrike" cap="none" normalizeH="0" baseline="0" dirty="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endParaRPr>
                    </a:p>
                  </a:txBody>
                  <a:tcPr marL="127818" marR="127818" marT="63891" marB="63891"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SG" altLang="en-US" sz="900" b="1" i="0" u="none" strike="noStrike" cap="none" normalizeH="0" baseline="0" dirty="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~14% </a:t>
                      </a:r>
                      <a:r>
                        <a:rPr kumimoji="0" lang="zh-CN" altLang="en-US" sz="900" b="1" i="0" u="none" strike="noStrike" cap="none" normalizeH="0" baseline="0" dirty="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市场份额</a:t>
                      </a:r>
                      <a:endParaRPr kumimoji="0" lang="en-SG" altLang="en-US" sz="900" b="1" i="0" u="none" strike="noStrike" cap="none" normalizeH="0" baseline="0" dirty="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endParaRPr>
                    </a:p>
                  </a:txBody>
                  <a:tcPr marL="127818" marR="127818" marT="63891" marB="63891"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SG" altLang="en-US" sz="900" b="1" i="0" u="none" strike="noStrike" cap="none" normalizeH="0" baseline="0" dirty="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~16% </a:t>
                      </a:r>
                      <a:r>
                        <a:rPr kumimoji="0" lang="zh-CN" altLang="en-US" sz="900" b="1" i="0" u="none" strike="noStrike" cap="none" normalizeH="0" baseline="0" dirty="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市场份额</a:t>
                      </a:r>
                      <a:endParaRPr kumimoji="0" lang="en-SG" altLang="en-US" sz="900" b="1" i="0" u="none" strike="noStrike" cap="none" normalizeH="0" baseline="0" dirty="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endParaRPr>
                    </a:p>
                  </a:txBody>
                  <a:tcPr marL="127818" marR="127818" marT="63891" marB="63891"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SG" altLang="en-US" sz="900" b="1" i="0" u="none" strike="noStrike" cap="none" normalizeH="0" baseline="0" dirty="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~9% </a:t>
                      </a:r>
                      <a:r>
                        <a:rPr kumimoji="0" lang="zh-CN" altLang="en-US" sz="900" b="1" i="0" u="none" strike="noStrike" cap="none" normalizeH="0" baseline="0" dirty="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市场份额</a:t>
                      </a:r>
                      <a:endParaRPr kumimoji="0" lang="en-SG" altLang="en-US" sz="900" b="1" i="0" u="none" strike="noStrike" cap="none" normalizeH="0" baseline="0" dirty="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endParaRPr>
                    </a:p>
                  </a:txBody>
                  <a:tcPr marL="127818" marR="127818" marT="63891" marB="63891"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SG" altLang="en-US" sz="1700" b="1" i="0" u="none" strike="noStrike" cap="none" normalizeH="0" baseline="0">
                        <a:ln>
                          <a:noFill/>
                        </a:ln>
                        <a:solidFill>
                          <a:schemeClr val="tx1"/>
                        </a:solidFill>
                        <a:effectLst/>
                        <a:latin typeface="Century Gothic" panose="020B0502020202020204" pitchFamily="34" charset="0"/>
                        <a:cs typeface="Arial" panose="020B0604020202020204" pitchFamily="34" charset="0"/>
                        <a:sym typeface="Arial" panose="020B0604020202020204" pitchFamily="34" charset="0"/>
                      </a:endParaRPr>
                    </a:p>
                  </a:txBody>
                  <a:tcPr marL="127818" marR="127818" marT="63891" marB="63891" horzOverflow="overflow">
                    <a:lnL w="12700" cap="flat" cmpd="sng" algn="ctr">
                      <a:solidFill>
                        <a:schemeClr val="bg1"/>
                      </a:solidFill>
                      <a:prstDash val="solid"/>
                      <a:round/>
                      <a:headEnd type="none" w="med" len="med"/>
                      <a:tailEnd type="none" w="med" len="med"/>
                    </a:lnL>
                    <a:lnR>
                      <a:noFill/>
                    </a:lnR>
                    <a:lnT>
                      <a:noFill/>
                    </a:lnT>
                    <a:lnB w="12700" cap="flat" cmpd="sng" algn="ctr">
                      <a:solidFill>
                        <a:schemeClr val="bg1"/>
                      </a:solidFill>
                      <a:prstDash val="solid"/>
                      <a:round/>
                      <a:headEnd type="none" w="med" len="med"/>
                      <a:tailEnd type="none" w="med" len="med"/>
                    </a:lnB>
                    <a:lnTlToBr>
                      <a:noFill/>
                    </a:lnTlToBr>
                    <a:lnBlToTr>
                      <a:noFill/>
                    </a:lnBlToTr>
                    <a:solidFill>
                      <a:srgbClr val="46C3CD"/>
                    </a:solidFill>
                  </a:tcPr>
                </a:tc>
                <a:extLst>
                  <a:ext uri="{0D108BD9-81ED-4DB2-BD59-A6C34878D82A}">
                    <a16:rowId xmlns:a16="http://schemas.microsoft.com/office/drawing/2014/main" val="1578510493"/>
                  </a:ext>
                </a:extLst>
              </a:tr>
              <a:tr h="483104">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入门级价格</a:t>
                      </a:r>
                      <a:endParaRPr kumimoji="0" lang="en-SG" altLang="en-US" sz="1400" b="0" i="0" u="none" strike="noStrike" cap="none" normalizeH="0" baseline="0" dirty="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endParaRPr>
                    </a:p>
                  </a:txBody>
                  <a:tcPr marL="127818" marR="127818" marT="63891" marB="63891" horzOverflow="overflow">
                    <a:lnL>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SG" altLang="en-US" sz="1400" b="0" i="0" u="none" strike="noStrike" cap="none" normalizeH="0" baseline="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USD 34,000</a:t>
                      </a:r>
                    </a:p>
                  </a:txBody>
                  <a:tcPr marL="127818" marR="127818" marT="63891" marB="638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SG" altLang="en-US" sz="1400" b="0" i="0" u="none" strike="noStrike" cap="none" normalizeH="0" baseline="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USD 12,000</a:t>
                      </a:r>
                    </a:p>
                  </a:txBody>
                  <a:tcPr marL="127818" marR="127818" marT="63891" marB="638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SG" altLang="en-US" sz="1400" b="0" i="0" u="none" strike="noStrike" cap="none" normalizeH="0" baseline="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USD 6,000</a:t>
                      </a:r>
                    </a:p>
                  </a:txBody>
                  <a:tcPr marL="127818" marR="127818" marT="63891" marB="638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SG" altLang="en-US" sz="1400" b="0" i="0" u="none" strike="noStrike" cap="none" normalizeH="0" baseline="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USD 7,200</a:t>
                      </a:r>
                    </a:p>
                  </a:txBody>
                  <a:tcPr marL="127818" marR="127818" marT="63891" marB="638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SG" altLang="en-US" sz="1400" b="1" i="0" u="none" strike="noStrike" cap="none" normalizeH="0" baseline="0" dirty="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USD 2,400</a:t>
                      </a:r>
                    </a:p>
                  </a:txBody>
                  <a:tcPr marL="127818" marR="127818" marT="63891" marB="63891" horzOverflow="overflow">
                    <a:lnL w="12700"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6C3CD"/>
                    </a:solidFill>
                  </a:tcPr>
                </a:tc>
                <a:extLst>
                  <a:ext uri="{0D108BD9-81ED-4DB2-BD59-A6C34878D82A}">
                    <a16:rowId xmlns:a16="http://schemas.microsoft.com/office/drawing/2014/main" val="687778155"/>
                  </a:ext>
                </a:extLst>
              </a:tr>
              <a:tr h="534835">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小型客户</a:t>
                      </a:r>
                      <a:endParaRPr kumimoji="0" lang="en-SG" altLang="en-US" sz="1400" b="0" i="0" u="none" strike="noStrike" cap="none" normalizeH="0" baseline="0" dirty="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endParaRPr>
                    </a:p>
                  </a:txBody>
                  <a:tcPr marL="127818" marR="127818" marT="63891" marB="63891" horzOverflow="overflow">
                    <a:lnL>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SG" altLang="en-US" sz="1400" b="0" i="0" u="none" strike="noStrike" cap="none" normalizeH="0" baseline="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USD 46,000</a:t>
                      </a:r>
                    </a:p>
                  </a:txBody>
                  <a:tcPr marL="127818" marR="127818" marT="63891" marB="638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SG" altLang="en-US" sz="1400" b="0" i="0" u="none" strike="noStrike" cap="none" normalizeH="0" baseline="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USD 24,000</a:t>
                      </a:r>
                    </a:p>
                  </a:txBody>
                  <a:tcPr marL="127818" marR="127818" marT="63891" marB="638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SG" altLang="en-US" sz="1400" b="0" i="0" u="none" strike="noStrike" cap="none" normalizeH="0" baseline="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USD 16,000</a:t>
                      </a:r>
                    </a:p>
                  </a:txBody>
                  <a:tcPr marL="127818" marR="127818" marT="63891" marB="638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SG" altLang="en-US" sz="1400" b="0" i="0" u="none" strike="noStrike" cap="none" normalizeH="0" baseline="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USD 14,400</a:t>
                      </a:r>
                    </a:p>
                  </a:txBody>
                  <a:tcPr marL="127818" marR="127818" marT="63891" marB="638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SG" altLang="en-US" sz="1400" b="1" i="0" u="none" strike="noStrike" cap="none" normalizeH="0" baseline="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USD 17,750</a:t>
                      </a:r>
                    </a:p>
                  </a:txBody>
                  <a:tcPr marL="127818" marR="127818" marT="63891" marB="63891" horzOverflow="overflow">
                    <a:lnL w="12700"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6C3CD"/>
                    </a:solidFill>
                  </a:tcPr>
                </a:tc>
                <a:extLst>
                  <a:ext uri="{0D108BD9-81ED-4DB2-BD59-A6C34878D82A}">
                    <a16:rowId xmlns:a16="http://schemas.microsoft.com/office/drawing/2014/main" val="2805964404"/>
                  </a:ext>
                </a:extLst>
              </a:tr>
              <a:tr h="550706">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大型客户</a:t>
                      </a:r>
                      <a:endParaRPr kumimoji="0" lang="en-SG" altLang="en-US" sz="1400" b="0" i="0" u="none" strike="noStrike" cap="none" normalizeH="0" baseline="0" dirty="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endParaRPr>
                    </a:p>
                  </a:txBody>
                  <a:tcPr marL="127818" marR="127818" marT="63891" marB="63891" horzOverflow="overflow">
                    <a:lnL>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SG" altLang="en-US" sz="1400" b="0" i="0" u="none" strike="noStrike" cap="none" normalizeH="0" baseline="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USD 64,000</a:t>
                      </a:r>
                    </a:p>
                  </a:txBody>
                  <a:tcPr marL="127818" marR="127818" marT="63891" marB="638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SG" altLang="en-US" sz="1400" b="0" i="0" u="none" strike="noStrike" cap="none" normalizeH="0" baseline="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USD 60,000</a:t>
                      </a:r>
                    </a:p>
                  </a:txBody>
                  <a:tcPr marL="127818" marR="127818" marT="63891" marB="638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SG" altLang="en-US" sz="1400" b="0" i="0" u="none" strike="noStrike" cap="none" normalizeH="0" baseline="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USD 60,000</a:t>
                      </a:r>
                    </a:p>
                  </a:txBody>
                  <a:tcPr marL="127818" marR="127818" marT="63891" marB="638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SG" altLang="en-US" sz="1400" b="0" i="0" u="none" strike="noStrike" cap="none" normalizeH="0" baseline="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USD 48,000</a:t>
                      </a:r>
                    </a:p>
                  </a:txBody>
                  <a:tcPr marL="127818" marR="127818" marT="63891" marB="638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SG" altLang="en-US" sz="1400" b="1" i="0" u="none" strike="noStrike" cap="none" normalizeH="0" baseline="0" dirty="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USD 42,750</a:t>
                      </a:r>
                    </a:p>
                  </a:txBody>
                  <a:tcPr marL="127818" marR="127818" marT="63891" marB="63891" horzOverflow="overflow">
                    <a:lnL w="12700"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6C3CD"/>
                    </a:solidFill>
                  </a:tcPr>
                </a:tc>
                <a:extLst>
                  <a:ext uri="{0D108BD9-81ED-4DB2-BD59-A6C34878D82A}">
                    <a16:rowId xmlns:a16="http://schemas.microsoft.com/office/drawing/2014/main" val="2490246471"/>
                  </a:ext>
                </a:extLst>
              </a:tr>
            </a:tbl>
          </a:graphicData>
        </a:graphic>
      </p:graphicFrame>
      <p:pic>
        <p:nvPicPr>
          <p:cNvPr id="25" name="Picture 24">
            <a:extLst>
              <a:ext uri="{FF2B5EF4-FFF2-40B4-BE49-F238E27FC236}">
                <a16:creationId xmlns:a16="http://schemas.microsoft.com/office/drawing/2014/main" id="{48753D8A-4513-4639-B472-8AA8705549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7963" y="1927769"/>
            <a:ext cx="53816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75" name="Rectangle 29">
            <a:extLst>
              <a:ext uri="{FF2B5EF4-FFF2-40B4-BE49-F238E27FC236}">
                <a16:creationId xmlns:a16="http://schemas.microsoft.com/office/drawing/2014/main" id="{3539552F-E6F8-4F0C-A89C-EACCE7456DEB}"/>
              </a:ext>
            </a:extLst>
          </p:cNvPr>
          <p:cNvSpPr>
            <a:spLocks noChangeArrowheads="1"/>
          </p:cNvSpPr>
          <p:nvPr/>
        </p:nvSpPr>
        <p:spPr bwMode="auto">
          <a:xfrm>
            <a:off x="0" y="4927600"/>
            <a:ext cx="28860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SG" altLang="en-US" sz="800">
                <a:solidFill>
                  <a:schemeClr val="bg1"/>
                </a:solidFill>
                <a:latin typeface="Century Gothic" panose="020B0502020202020204" pitchFamily="34" charset="0"/>
              </a:rPr>
              <a:t>Company Confidential. Strictly for Internal Circulation.</a:t>
            </a:r>
          </a:p>
        </p:txBody>
      </p:sp>
      <p:sp>
        <p:nvSpPr>
          <p:cNvPr id="39976" name="Rectangle 30">
            <a:extLst>
              <a:ext uri="{FF2B5EF4-FFF2-40B4-BE49-F238E27FC236}">
                <a16:creationId xmlns:a16="http://schemas.microsoft.com/office/drawing/2014/main" id="{FB9A6DE9-6901-4C14-B585-8C39CEFE74B1}"/>
              </a:ext>
            </a:extLst>
          </p:cNvPr>
          <p:cNvSpPr>
            <a:spLocks noChangeArrowheads="1"/>
          </p:cNvSpPr>
          <p:nvPr/>
        </p:nvSpPr>
        <p:spPr bwMode="auto">
          <a:xfrm>
            <a:off x="7407275" y="4791075"/>
            <a:ext cx="17367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r>
              <a:rPr lang="en-SG" altLang="en-US" sz="800">
                <a:solidFill>
                  <a:schemeClr val="bg1"/>
                </a:solidFill>
                <a:latin typeface="Century Gothic" panose="020B0502020202020204" pitchFamily="34" charset="0"/>
              </a:rPr>
              <a:t>Based on extensive internal benchmarking and research.</a:t>
            </a:r>
          </a:p>
        </p:txBody>
      </p:sp>
      <p:pic>
        <p:nvPicPr>
          <p:cNvPr id="39977" name="Picture 31">
            <a:extLst>
              <a:ext uri="{FF2B5EF4-FFF2-40B4-BE49-F238E27FC236}">
                <a16:creationId xmlns:a16="http://schemas.microsoft.com/office/drawing/2014/main" id="{94C5DE57-32F8-4F5B-8EA0-5E1C5EC4CB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0450" y="31750"/>
            <a:ext cx="42386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883086A0-C0C0-4F0E-AFDE-9C92E3CE0E7D}"/>
              </a:ext>
            </a:extLst>
          </p:cNvPr>
          <p:cNvPicPr>
            <a:picLocks noChangeAspect="1"/>
          </p:cNvPicPr>
          <p:nvPr/>
        </p:nvPicPr>
        <p:blipFill>
          <a:blip r:embed="rId5"/>
          <a:stretch>
            <a:fillRect/>
          </a:stretch>
        </p:blipFill>
        <p:spPr>
          <a:xfrm>
            <a:off x="2525341" y="1951162"/>
            <a:ext cx="485420" cy="485420"/>
          </a:xfrm>
          <a:prstGeom prst="rect">
            <a:avLst/>
          </a:prstGeom>
        </p:spPr>
      </p:pic>
      <p:pic>
        <p:nvPicPr>
          <p:cNvPr id="26" name="Picture 25">
            <a:extLst>
              <a:ext uri="{FF2B5EF4-FFF2-40B4-BE49-F238E27FC236}">
                <a16:creationId xmlns:a16="http://schemas.microsoft.com/office/drawing/2014/main" id="{42D560BC-7B04-470A-94D5-309E52549008}"/>
              </a:ext>
            </a:extLst>
          </p:cNvPr>
          <p:cNvPicPr>
            <a:picLocks noChangeAspect="1"/>
          </p:cNvPicPr>
          <p:nvPr/>
        </p:nvPicPr>
        <p:blipFill>
          <a:blip r:embed="rId6"/>
          <a:stretch>
            <a:fillRect/>
          </a:stretch>
        </p:blipFill>
        <p:spPr>
          <a:xfrm>
            <a:off x="3845711" y="1939857"/>
            <a:ext cx="485420" cy="485420"/>
          </a:xfrm>
          <a:prstGeom prst="rect">
            <a:avLst/>
          </a:prstGeom>
        </p:spPr>
      </p:pic>
      <p:pic>
        <p:nvPicPr>
          <p:cNvPr id="27" name="Picture 26">
            <a:extLst>
              <a:ext uri="{FF2B5EF4-FFF2-40B4-BE49-F238E27FC236}">
                <a16:creationId xmlns:a16="http://schemas.microsoft.com/office/drawing/2014/main" id="{93797118-EEEA-4F46-A0F7-F4F454F7DA1B}"/>
              </a:ext>
            </a:extLst>
          </p:cNvPr>
          <p:cNvPicPr>
            <a:picLocks noChangeAspect="1"/>
          </p:cNvPicPr>
          <p:nvPr/>
        </p:nvPicPr>
        <p:blipFill>
          <a:blip r:embed="rId7"/>
          <a:stretch>
            <a:fillRect/>
          </a:stretch>
        </p:blipFill>
        <p:spPr>
          <a:xfrm>
            <a:off x="5219185" y="1938013"/>
            <a:ext cx="485420" cy="485420"/>
          </a:xfrm>
          <a:prstGeom prst="rect">
            <a:avLst/>
          </a:prstGeom>
        </p:spPr>
      </p:pic>
      <p:pic>
        <p:nvPicPr>
          <p:cNvPr id="28" name="Picture 27">
            <a:extLst>
              <a:ext uri="{FF2B5EF4-FFF2-40B4-BE49-F238E27FC236}">
                <a16:creationId xmlns:a16="http://schemas.microsoft.com/office/drawing/2014/main" id="{8019B703-4FC7-4156-9D62-2EE1A387556B}"/>
              </a:ext>
            </a:extLst>
          </p:cNvPr>
          <p:cNvPicPr>
            <a:picLocks noChangeAspect="1"/>
          </p:cNvPicPr>
          <p:nvPr/>
        </p:nvPicPr>
        <p:blipFill>
          <a:blip r:embed="rId8"/>
          <a:stretch>
            <a:fillRect/>
          </a:stretch>
        </p:blipFill>
        <p:spPr>
          <a:xfrm>
            <a:off x="6592659" y="1942213"/>
            <a:ext cx="485420" cy="48542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986" name="Shape 131">
            <a:extLst>
              <a:ext uri="{FF2B5EF4-FFF2-40B4-BE49-F238E27FC236}">
                <a16:creationId xmlns:a16="http://schemas.microsoft.com/office/drawing/2014/main" id="{47107CF3-4C54-48FE-8266-599EFCE42440}"/>
              </a:ext>
            </a:extLst>
          </p:cNvPr>
          <p:cNvSpPr txBox="1">
            <a:spLocks noGrp="1" noChangeArrowheads="1"/>
          </p:cNvSpPr>
          <p:nvPr>
            <p:ph type="ctrTitle" idx="4294967295"/>
          </p:nvPr>
        </p:nvSpPr>
        <p:spPr>
          <a:xfrm>
            <a:off x="323850" y="352425"/>
            <a:ext cx="8042275" cy="625475"/>
          </a:xfrm>
        </p:spPr>
        <p:txBody>
          <a:bodyPr/>
          <a:lstStyle/>
          <a:p>
            <a:pPr eaLnBrk="1" hangingPunct="1">
              <a:buClr>
                <a:srgbClr val="FFFFFF"/>
              </a:buClr>
              <a:buFont typeface="Dosis"/>
              <a:buNone/>
            </a:pPr>
            <a:r>
              <a:rPr lang="zh-CN" altLang="en-US" b="1" dirty="0">
                <a:solidFill>
                  <a:srgbClr val="46C3CD"/>
                </a:solidFill>
                <a:latin typeface="Century Gothic" panose="020B0502020202020204" pitchFamily="34" charset="0"/>
                <a:ea typeface="Dosis"/>
                <a:cs typeface="Dosis"/>
                <a:sym typeface="Dosis"/>
              </a:rPr>
              <a:t>定价基准</a:t>
            </a:r>
            <a:r>
              <a:rPr lang="en-SG" altLang="en-US" b="1" dirty="0">
                <a:solidFill>
                  <a:srgbClr val="46C3CD"/>
                </a:solidFill>
                <a:latin typeface="Century Gothic" panose="020B0502020202020204" pitchFamily="34" charset="0"/>
                <a:ea typeface="Dosis"/>
                <a:cs typeface="Dosis"/>
                <a:sym typeface="Dosis"/>
              </a:rPr>
              <a:t>– SCA </a:t>
            </a:r>
            <a:r>
              <a:rPr lang="zh-CN" altLang="en-US" b="1" dirty="0">
                <a:solidFill>
                  <a:srgbClr val="46C3CD"/>
                </a:solidFill>
                <a:latin typeface="Century Gothic" panose="020B0502020202020204" pitchFamily="34" charset="0"/>
                <a:ea typeface="Dosis"/>
                <a:cs typeface="Dosis"/>
                <a:sym typeface="Dosis"/>
              </a:rPr>
              <a:t>二进制</a:t>
            </a:r>
            <a:br>
              <a:rPr lang="en-SG" altLang="en-US" sz="3200" b="1" dirty="0">
                <a:solidFill>
                  <a:srgbClr val="0C64AF"/>
                </a:solidFill>
                <a:latin typeface="Century Gothic" panose="020B0502020202020204" pitchFamily="34" charset="0"/>
                <a:ea typeface="Dosis"/>
                <a:cs typeface="Dosis"/>
                <a:sym typeface="Dosis"/>
              </a:rPr>
            </a:br>
            <a:r>
              <a:rPr lang="zh-CN" altLang="en-US" sz="3200" b="1" dirty="0">
                <a:solidFill>
                  <a:srgbClr val="0C64AF"/>
                </a:solidFill>
                <a:latin typeface="Century Gothic" panose="020B0502020202020204" pitchFamily="34" charset="0"/>
                <a:ea typeface="Dosis"/>
                <a:cs typeface="Dosis"/>
                <a:sym typeface="Dosis"/>
              </a:rPr>
              <a:t>对比分析</a:t>
            </a:r>
            <a:endParaRPr lang="en-US" altLang="en-US" sz="1000" dirty="0">
              <a:solidFill>
                <a:schemeClr val="tx1"/>
              </a:solidFill>
              <a:latin typeface="Century Gothic" panose="020B0502020202020204" pitchFamily="34" charset="0"/>
              <a:ea typeface="Dosis"/>
              <a:cs typeface="Dosis"/>
              <a:sym typeface="Dosis"/>
            </a:endParaRPr>
          </a:p>
        </p:txBody>
      </p:sp>
      <p:sp>
        <p:nvSpPr>
          <p:cNvPr id="16" name="TextBox 15">
            <a:extLst>
              <a:ext uri="{FF2B5EF4-FFF2-40B4-BE49-F238E27FC236}">
                <a16:creationId xmlns:a16="http://schemas.microsoft.com/office/drawing/2014/main" id="{7FB1A2F3-1DBF-42F4-BE36-6B146F5D3CEC}"/>
              </a:ext>
            </a:extLst>
          </p:cNvPr>
          <p:cNvSpPr txBox="1">
            <a:spLocks noChangeArrowheads="1"/>
          </p:cNvSpPr>
          <p:nvPr/>
        </p:nvSpPr>
        <p:spPr bwMode="auto">
          <a:xfrm>
            <a:off x="314325" y="1206500"/>
            <a:ext cx="84629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zh-CN" altLang="en-US" dirty="0">
                <a:latin typeface="Century Gothic" panose="020B0502020202020204" pitchFamily="34" charset="0"/>
              </a:rPr>
              <a:t>与源代码产品类似，为推进采纳二进制类型产品也提供了显著的</a:t>
            </a:r>
            <a:r>
              <a:rPr lang="zh-CN" altLang="en-US" b="1" dirty="0">
                <a:solidFill>
                  <a:srgbClr val="46C3CD"/>
                </a:solidFill>
                <a:latin typeface="Century Gothic" panose="020B0502020202020204" pitchFamily="34" charset="0"/>
              </a:rPr>
              <a:t>入门级价格</a:t>
            </a:r>
            <a:r>
              <a:rPr lang="zh-CN" altLang="en-US" dirty="0">
                <a:latin typeface="Century Gothic" panose="020B0502020202020204" pitchFamily="34" charset="0"/>
              </a:rPr>
              <a:t>。</a:t>
            </a:r>
            <a:r>
              <a:rPr lang="zh-CN" altLang="en-US" b="1" dirty="0">
                <a:solidFill>
                  <a:srgbClr val="46C3CD"/>
                </a:solidFill>
                <a:latin typeface="Century Gothic" panose="020B0502020202020204" pitchFamily="34" charset="0"/>
              </a:rPr>
              <a:t>大型客户的价格优势</a:t>
            </a:r>
            <a:r>
              <a:rPr lang="zh-CN" altLang="en-US" dirty="0">
                <a:latin typeface="Century Gothic" panose="020B0502020202020204" pitchFamily="34" charset="0"/>
              </a:rPr>
              <a:t>相对有限，但基于明显的性能优势可以轻松证明其合理性。</a:t>
            </a:r>
            <a:endParaRPr lang="en-SG" altLang="en-US" dirty="0">
              <a:latin typeface="Century Gothic" panose="020B0502020202020204" pitchFamily="34" charset="0"/>
            </a:endParaRPr>
          </a:p>
        </p:txBody>
      </p:sp>
      <p:graphicFrame>
        <p:nvGraphicFramePr>
          <p:cNvPr id="18" name="Table 17">
            <a:extLst>
              <a:ext uri="{FF2B5EF4-FFF2-40B4-BE49-F238E27FC236}">
                <a16:creationId xmlns:a16="http://schemas.microsoft.com/office/drawing/2014/main" id="{61204A09-D046-430E-91F3-2D251D96A5BF}"/>
              </a:ext>
            </a:extLst>
          </p:cNvPr>
          <p:cNvGraphicFramePr>
            <a:graphicFrameLocks noGrp="1"/>
          </p:cNvGraphicFramePr>
          <p:nvPr>
            <p:extLst>
              <p:ext uri="{D42A27DB-BD31-4B8C-83A1-F6EECF244321}">
                <p14:modId xmlns:p14="http://schemas.microsoft.com/office/powerpoint/2010/main" val="470834465"/>
              </p:ext>
            </p:extLst>
          </p:nvPr>
        </p:nvGraphicFramePr>
        <p:xfrm>
          <a:off x="1362075" y="2595563"/>
          <a:ext cx="6213475" cy="1208088"/>
        </p:xfrm>
        <a:graphic>
          <a:graphicData uri="http://schemas.openxmlformats.org/drawingml/2006/table">
            <a:tbl>
              <a:tblPr/>
              <a:tblGrid>
                <a:gridCol w="1582738">
                  <a:extLst>
                    <a:ext uri="{9D8B030D-6E8A-4147-A177-3AD203B41FA5}">
                      <a16:colId xmlns:a16="http://schemas.microsoft.com/office/drawing/2014/main" val="2869445639"/>
                    </a:ext>
                  </a:extLst>
                </a:gridCol>
                <a:gridCol w="1543050">
                  <a:extLst>
                    <a:ext uri="{9D8B030D-6E8A-4147-A177-3AD203B41FA5}">
                      <a16:colId xmlns:a16="http://schemas.microsoft.com/office/drawing/2014/main" val="2090020905"/>
                    </a:ext>
                  </a:extLst>
                </a:gridCol>
                <a:gridCol w="1544637">
                  <a:extLst>
                    <a:ext uri="{9D8B030D-6E8A-4147-A177-3AD203B41FA5}">
                      <a16:colId xmlns:a16="http://schemas.microsoft.com/office/drawing/2014/main" val="3522792282"/>
                    </a:ext>
                  </a:extLst>
                </a:gridCol>
                <a:gridCol w="1543050">
                  <a:extLst>
                    <a:ext uri="{9D8B030D-6E8A-4147-A177-3AD203B41FA5}">
                      <a16:colId xmlns:a16="http://schemas.microsoft.com/office/drawing/2014/main" val="1689532562"/>
                    </a:ext>
                  </a:extLst>
                </a:gridCol>
              </a:tblGrid>
              <a:tr h="419374">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SG" altLang="en-US" sz="1600" b="1" i="0" u="none" strike="noStrike" cap="none" normalizeH="0" baseline="0" dirty="0">
                          <a:ln>
                            <a:noFill/>
                          </a:ln>
                          <a:solidFill>
                            <a:srgbClr val="FF01FF"/>
                          </a:solidFill>
                          <a:effectLst/>
                          <a:latin typeface="Century Gothic" panose="020B0502020202020204" pitchFamily="34" charset="0"/>
                          <a:cs typeface="Arial" panose="020B0604020202020204" pitchFamily="34" charset="0"/>
                          <a:sym typeface="Arial" panose="020B0604020202020204" pitchFamily="34" charset="0"/>
                        </a:rPr>
                        <a:t>SCA </a:t>
                      </a:r>
                      <a:r>
                        <a:rPr kumimoji="0" lang="zh-CN" altLang="en-US" sz="1600" b="1" i="0" u="none" strike="noStrike" cap="none" normalizeH="0" baseline="0" dirty="0">
                          <a:ln>
                            <a:noFill/>
                          </a:ln>
                          <a:solidFill>
                            <a:srgbClr val="FF01FF"/>
                          </a:solidFill>
                          <a:effectLst/>
                          <a:latin typeface="Century Gothic" panose="020B0502020202020204" pitchFamily="34" charset="0"/>
                          <a:cs typeface="Arial" panose="020B0604020202020204" pitchFamily="34" charset="0"/>
                          <a:sym typeface="Arial" panose="020B0604020202020204" pitchFamily="34" charset="0"/>
                        </a:rPr>
                        <a:t>二进制</a:t>
                      </a:r>
                      <a:endParaRPr kumimoji="0" lang="en-SG" altLang="en-US" sz="1600" b="1" i="0" u="none" strike="noStrike" cap="none" normalizeH="0" baseline="0" dirty="0">
                        <a:ln>
                          <a:noFill/>
                        </a:ln>
                        <a:solidFill>
                          <a:srgbClr val="FF01FF"/>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933" marB="53933" horzOverflow="overflow">
                    <a:lnL>
                      <a:noFill/>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SG" altLang="en-US" sz="1600" b="0" i="0" u="none" strike="noStrike" cap="none" normalizeH="0" baseline="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933" marB="539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SG" altLang="en-US" sz="1600" b="1" i="0" u="none" strike="noStrike" cap="none" normalizeH="0" baseline="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933" marB="539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SG" altLang="en-US" sz="1600" b="1" i="0" u="none" strike="noStrike" cap="none" normalizeH="0" baseline="0">
                        <a:ln>
                          <a:noFill/>
                        </a:ln>
                        <a:solidFill>
                          <a:schemeClr val="tx1"/>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933" marB="53933" horzOverflow="overflow">
                    <a:lnL w="12700" cap="flat" cmpd="sng" algn="ctr">
                      <a:solidFill>
                        <a:schemeClr val="bg1"/>
                      </a:solidFill>
                      <a:prstDash val="solid"/>
                      <a:round/>
                      <a:headEnd type="none" w="med" len="med"/>
                      <a:tailEnd type="none" w="med" len="med"/>
                    </a:lnL>
                    <a:lnR>
                      <a:noFill/>
                    </a:lnR>
                    <a:lnT>
                      <a:noFill/>
                    </a:lnT>
                    <a:lnB w="12700" cap="flat" cmpd="sng" algn="ctr">
                      <a:solidFill>
                        <a:schemeClr val="bg1"/>
                      </a:solidFill>
                      <a:prstDash val="solid"/>
                      <a:round/>
                      <a:headEnd type="none" w="med" len="med"/>
                      <a:tailEnd type="none" w="med" len="med"/>
                    </a:lnB>
                    <a:lnTlToBr>
                      <a:noFill/>
                    </a:lnTlToBr>
                    <a:lnBlToTr>
                      <a:noFill/>
                    </a:lnBlToTr>
                    <a:solidFill>
                      <a:srgbClr val="46C3CD"/>
                    </a:solidFill>
                  </a:tcPr>
                </a:tc>
                <a:extLst>
                  <a:ext uri="{0D108BD9-81ED-4DB2-BD59-A6C34878D82A}">
                    <a16:rowId xmlns:a16="http://schemas.microsoft.com/office/drawing/2014/main" val="682088092"/>
                  </a:ext>
                </a:extLst>
              </a:tr>
              <a:tr h="436848">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公有云</a:t>
                      </a:r>
                      <a:endParaRPr kumimoji="0" lang="en-SG" altLang="en-US" sz="1600" b="0" i="0" u="none" strike="noStrike" cap="none" normalizeH="0" baseline="0" dirty="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933" marB="53933" horzOverflow="overflow">
                    <a:lnL>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SG" altLang="en-US" sz="1600" b="0" i="0" u="none" strike="noStrike" cap="none" normalizeH="0" baseline="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USD 48,000</a:t>
                      </a:r>
                    </a:p>
                  </a:txBody>
                  <a:tcPr marL="107796" marR="107796" marT="53933" marB="539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SG" altLang="en-US" sz="1600" b="1" i="0" u="none" strike="noStrike" cap="none" normalizeH="0" baseline="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USD 50,000</a:t>
                      </a:r>
                    </a:p>
                  </a:txBody>
                  <a:tcPr marL="107796" marR="107796" marT="53933" marB="539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SG" altLang="en-US" sz="1600" b="1" i="0" u="none" strike="noStrike" cap="none" normalizeH="0" baseline="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USD 30,000</a:t>
                      </a:r>
                    </a:p>
                  </a:txBody>
                  <a:tcPr marL="107796" marR="107796" marT="53933" marB="53933" horzOverflow="overflow">
                    <a:lnL w="12700"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6C3CD"/>
                    </a:solidFill>
                  </a:tcPr>
                </a:tc>
                <a:extLst>
                  <a:ext uri="{0D108BD9-81ED-4DB2-BD59-A6C34878D82A}">
                    <a16:rowId xmlns:a16="http://schemas.microsoft.com/office/drawing/2014/main" val="3065296547"/>
                  </a:ext>
                </a:extLst>
              </a:tr>
              <a:tr h="351866">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私有云</a:t>
                      </a:r>
                      <a:endParaRPr kumimoji="0" lang="en-SG" altLang="en-US" sz="1600" b="0" i="0" u="none" strike="noStrike" cap="none" normalizeH="0" baseline="0" dirty="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endParaRPr>
                    </a:p>
                  </a:txBody>
                  <a:tcPr marL="107796" marR="107796" marT="53933" marB="53933" horzOverflow="overflow">
                    <a:lnL>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SG" altLang="en-US" sz="1600" b="0" i="0" u="none" strike="noStrike" cap="none" normalizeH="0" baseline="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USD 92,000</a:t>
                      </a:r>
                    </a:p>
                  </a:txBody>
                  <a:tcPr marL="107796" marR="107796" marT="53933" marB="539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SG" altLang="en-US" sz="1600" b="1" i="0" u="none" strike="noStrike" cap="none" normalizeH="0" baseline="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USD 50,000</a:t>
                      </a:r>
                    </a:p>
                  </a:txBody>
                  <a:tcPr marL="107796" marR="107796" marT="53933" marB="539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lnTlToBr>
                      <a:noFill/>
                    </a:lnTlToBr>
                    <a:lnBlToTr>
                      <a:noFill/>
                    </a:lnBlToTr>
                    <a:noFill/>
                  </a:tcPr>
                </a:tc>
                <a:tc>
                  <a:txBody>
                    <a:bodyPr/>
                    <a:lstStyle>
                      <a:lvl1pPr>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SG" altLang="en-US" sz="1600" b="1" i="0" u="none" strike="noStrike" cap="none" normalizeH="0" baseline="0" dirty="0">
                          <a:ln>
                            <a:noFill/>
                          </a:ln>
                          <a:solidFill>
                            <a:schemeClr val="bg1"/>
                          </a:solidFill>
                          <a:effectLst/>
                          <a:latin typeface="Century Gothic" panose="020B0502020202020204" pitchFamily="34" charset="0"/>
                          <a:cs typeface="Arial" panose="020B0604020202020204" pitchFamily="34" charset="0"/>
                          <a:sym typeface="Arial" panose="020B0604020202020204" pitchFamily="34" charset="0"/>
                        </a:rPr>
                        <a:t>USD 50,000</a:t>
                      </a:r>
                    </a:p>
                  </a:txBody>
                  <a:tcPr marL="107796" marR="107796" marT="53933" marB="53933" horzOverflow="overflow">
                    <a:lnL w="12700"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a:noFill/>
                    </a:lnB>
                    <a:lnTlToBr>
                      <a:noFill/>
                    </a:lnTlToBr>
                    <a:lnBlToTr>
                      <a:noFill/>
                    </a:lnBlToTr>
                    <a:solidFill>
                      <a:srgbClr val="46C3CD"/>
                    </a:solidFill>
                  </a:tcPr>
                </a:tc>
                <a:extLst>
                  <a:ext uri="{0D108BD9-81ED-4DB2-BD59-A6C34878D82A}">
                    <a16:rowId xmlns:a16="http://schemas.microsoft.com/office/drawing/2014/main" val="1732682020"/>
                  </a:ext>
                </a:extLst>
              </a:tr>
            </a:tbl>
          </a:graphicData>
        </a:graphic>
      </p:graphicFrame>
      <p:pic>
        <p:nvPicPr>
          <p:cNvPr id="19" name="Picture 18">
            <a:extLst>
              <a:ext uri="{FF2B5EF4-FFF2-40B4-BE49-F238E27FC236}">
                <a16:creationId xmlns:a16="http://schemas.microsoft.com/office/drawing/2014/main" id="{125994D9-9180-446F-A3AD-4AB460CFBA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0663" y="2380018"/>
            <a:ext cx="48895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07" name="Rectangle 8">
            <a:extLst>
              <a:ext uri="{FF2B5EF4-FFF2-40B4-BE49-F238E27FC236}">
                <a16:creationId xmlns:a16="http://schemas.microsoft.com/office/drawing/2014/main" id="{86A5A2C9-6C35-4F66-A965-4C35B41642B4}"/>
              </a:ext>
            </a:extLst>
          </p:cNvPr>
          <p:cNvSpPr>
            <a:spLocks noChangeArrowheads="1"/>
          </p:cNvSpPr>
          <p:nvPr/>
        </p:nvSpPr>
        <p:spPr bwMode="auto">
          <a:xfrm>
            <a:off x="0" y="4927600"/>
            <a:ext cx="28860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SG" altLang="en-US" sz="800">
                <a:solidFill>
                  <a:schemeClr val="bg1"/>
                </a:solidFill>
                <a:latin typeface="Century Gothic" panose="020B0502020202020204" pitchFamily="34" charset="0"/>
              </a:rPr>
              <a:t>Company Confidential. Strictly for Internal Circulation.</a:t>
            </a:r>
          </a:p>
        </p:txBody>
      </p:sp>
      <p:sp>
        <p:nvSpPr>
          <p:cNvPr id="42008" name="Rectangle 9">
            <a:extLst>
              <a:ext uri="{FF2B5EF4-FFF2-40B4-BE49-F238E27FC236}">
                <a16:creationId xmlns:a16="http://schemas.microsoft.com/office/drawing/2014/main" id="{10F0EC79-CDC4-4831-9745-29712044E0F2}"/>
              </a:ext>
            </a:extLst>
          </p:cNvPr>
          <p:cNvSpPr>
            <a:spLocks noChangeArrowheads="1"/>
          </p:cNvSpPr>
          <p:nvPr/>
        </p:nvSpPr>
        <p:spPr bwMode="auto">
          <a:xfrm>
            <a:off x="7407275" y="4791075"/>
            <a:ext cx="17367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r>
              <a:rPr lang="en-SG" altLang="en-US" sz="800">
                <a:solidFill>
                  <a:schemeClr val="bg1"/>
                </a:solidFill>
                <a:latin typeface="Century Gothic" panose="020B0502020202020204" pitchFamily="34" charset="0"/>
              </a:rPr>
              <a:t>Based on extensive internal benchmarking and research.</a:t>
            </a:r>
          </a:p>
        </p:txBody>
      </p:sp>
      <p:pic>
        <p:nvPicPr>
          <p:cNvPr id="42009" name="Picture 10">
            <a:extLst>
              <a:ext uri="{FF2B5EF4-FFF2-40B4-BE49-F238E27FC236}">
                <a16:creationId xmlns:a16="http://schemas.microsoft.com/office/drawing/2014/main" id="{BBCC35AD-847D-4F9C-AC33-8A14605E88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0450" y="31750"/>
            <a:ext cx="42386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a:extLst>
              <a:ext uri="{FF2B5EF4-FFF2-40B4-BE49-F238E27FC236}">
                <a16:creationId xmlns:a16="http://schemas.microsoft.com/office/drawing/2014/main" id="{1DC2D94C-0032-401B-876B-9EBE6BB06888}"/>
              </a:ext>
            </a:extLst>
          </p:cNvPr>
          <p:cNvPicPr>
            <a:picLocks noChangeAspect="1"/>
          </p:cNvPicPr>
          <p:nvPr/>
        </p:nvPicPr>
        <p:blipFill>
          <a:blip r:embed="rId5"/>
          <a:stretch>
            <a:fillRect/>
          </a:stretch>
        </p:blipFill>
        <p:spPr>
          <a:xfrm>
            <a:off x="5006715" y="2380018"/>
            <a:ext cx="490537" cy="490537"/>
          </a:xfrm>
          <a:prstGeom prst="rect">
            <a:avLst/>
          </a:prstGeom>
        </p:spPr>
      </p:pic>
      <p:pic>
        <p:nvPicPr>
          <p:cNvPr id="21" name="Picture 20">
            <a:extLst>
              <a:ext uri="{FF2B5EF4-FFF2-40B4-BE49-F238E27FC236}">
                <a16:creationId xmlns:a16="http://schemas.microsoft.com/office/drawing/2014/main" id="{2111DED4-1F14-4324-B513-FE49D47A0A09}"/>
              </a:ext>
            </a:extLst>
          </p:cNvPr>
          <p:cNvPicPr>
            <a:picLocks noChangeAspect="1"/>
          </p:cNvPicPr>
          <p:nvPr/>
        </p:nvPicPr>
        <p:blipFill>
          <a:blip r:embed="rId6"/>
          <a:stretch>
            <a:fillRect/>
          </a:stretch>
        </p:blipFill>
        <p:spPr>
          <a:xfrm>
            <a:off x="3447884" y="2380018"/>
            <a:ext cx="485420" cy="48542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8320B4CC-B85B-4474-8183-C8FD6EDA0495}"/>
              </a:ext>
            </a:extLst>
          </p:cNvPr>
          <p:cNvSpPr/>
          <p:nvPr/>
        </p:nvSpPr>
        <p:spPr>
          <a:xfrm>
            <a:off x="2225675" y="3698875"/>
            <a:ext cx="4791075" cy="966788"/>
          </a:xfrm>
          <a:prstGeom prst="roundRect">
            <a:avLst/>
          </a:prstGeom>
          <a:solidFill>
            <a:schemeClr val="tx1"/>
          </a:solidFill>
          <a:ln>
            <a:solidFill>
              <a:srgbClr val="0C64AF"/>
            </a:solidFill>
          </a:ln>
        </p:spPr>
        <p:style>
          <a:lnRef idx="2">
            <a:schemeClr val="accent1">
              <a:shade val="50000"/>
            </a:schemeClr>
          </a:lnRef>
          <a:fillRef idx="1">
            <a:schemeClr val="accent1"/>
          </a:fillRef>
          <a:effectRef idx="0">
            <a:schemeClr val="accent1"/>
          </a:effectRef>
          <a:fontRef idx="minor">
            <a:schemeClr val="lt1"/>
          </a:fontRef>
        </p:style>
        <p:txBody>
          <a:bodyPr lIns="432000" rIns="72000" anchor="ctr"/>
          <a:lstStyle>
            <a:lvl1pPr marL="2857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Font typeface="Arial" panose="020B0604020202020204" pitchFamily="34" charset="0"/>
              <a:buChar char="•"/>
              <a:defRPr/>
            </a:pPr>
            <a:r>
              <a:rPr lang="zh-CN" altLang="en-US" dirty="0">
                <a:solidFill>
                  <a:srgbClr val="0C64AF"/>
                </a:solidFill>
                <a:latin typeface="Century Gothic" panose="020B0502020202020204" pitchFamily="34" charset="0"/>
              </a:rPr>
              <a:t>目标为大型客户群体在新加坡</a:t>
            </a:r>
            <a:r>
              <a:rPr lang="en-US" altLang="zh-CN" dirty="0">
                <a:solidFill>
                  <a:srgbClr val="0C64AF"/>
                </a:solidFill>
                <a:latin typeface="Century Gothic" panose="020B0502020202020204" pitchFamily="34" charset="0"/>
              </a:rPr>
              <a:t>/</a:t>
            </a:r>
            <a:r>
              <a:rPr lang="zh-CN" altLang="en-US" dirty="0">
                <a:solidFill>
                  <a:srgbClr val="0C64AF"/>
                </a:solidFill>
                <a:latin typeface="Century Gothic" panose="020B0502020202020204" pitchFamily="34" charset="0"/>
              </a:rPr>
              <a:t>东盟，以及印度，澳大利亚和日本</a:t>
            </a:r>
            <a:endParaRPr lang="en-SG" altLang="en-US" dirty="0">
              <a:solidFill>
                <a:srgbClr val="0C64AF"/>
              </a:solidFill>
              <a:latin typeface="Century Gothic" panose="020B0502020202020204" pitchFamily="34" charset="0"/>
            </a:endParaRPr>
          </a:p>
          <a:p>
            <a:pPr eaLnBrk="1" hangingPunct="1">
              <a:buFont typeface="Arial" panose="020B0604020202020204" pitchFamily="34" charset="0"/>
              <a:buChar char="•"/>
              <a:defRPr/>
            </a:pPr>
            <a:r>
              <a:rPr lang="zh-CN" altLang="en-US" dirty="0">
                <a:solidFill>
                  <a:srgbClr val="0C64AF"/>
                </a:solidFill>
                <a:latin typeface="Century Gothic" panose="020B0502020202020204" pitchFamily="34" charset="0"/>
              </a:rPr>
              <a:t>根据内勤销售提供的有效客户源来拜访客户</a:t>
            </a:r>
            <a:endParaRPr lang="en-SG" altLang="en-US" dirty="0">
              <a:solidFill>
                <a:srgbClr val="0C64AF"/>
              </a:solidFill>
              <a:latin typeface="Century Gothic" panose="020B0502020202020204" pitchFamily="34" charset="0"/>
            </a:endParaRPr>
          </a:p>
          <a:p>
            <a:pPr eaLnBrk="1" hangingPunct="1">
              <a:buFont typeface="Arial" panose="020B0604020202020204" pitchFamily="34" charset="0"/>
              <a:buChar char="•"/>
              <a:defRPr/>
            </a:pPr>
            <a:r>
              <a:rPr lang="zh-CN" altLang="en-US" dirty="0">
                <a:solidFill>
                  <a:srgbClr val="0C64AF"/>
                </a:solidFill>
                <a:latin typeface="Century Gothic" panose="020B0502020202020204" pitchFamily="34" charset="0"/>
              </a:rPr>
              <a:t>关注内部网络电话营销</a:t>
            </a:r>
            <a:endParaRPr lang="en-SG" altLang="en-US" dirty="0">
              <a:solidFill>
                <a:srgbClr val="0C64AF"/>
              </a:solidFill>
            </a:endParaRPr>
          </a:p>
        </p:txBody>
      </p:sp>
      <p:sp>
        <p:nvSpPr>
          <p:cNvPr id="12" name="Rectangle: Rounded Corners 11">
            <a:extLst>
              <a:ext uri="{FF2B5EF4-FFF2-40B4-BE49-F238E27FC236}">
                <a16:creationId xmlns:a16="http://schemas.microsoft.com/office/drawing/2014/main" id="{90A21C10-A800-4703-90DD-C33AC9CDBAC9}"/>
              </a:ext>
            </a:extLst>
          </p:cNvPr>
          <p:cNvSpPr/>
          <p:nvPr/>
        </p:nvSpPr>
        <p:spPr>
          <a:xfrm>
            <a:off x="2228850" y="1508125"/>
            <a:ext cx="4791075" cy="968375"/>
          </a:xfrm>
          <a:prstGeom prst="roundRect">
            <a:avLst/>
          </a:prstGeom>
          <a:solidFill>
            <a:schemeClr val="tx1"/>
          </a:solidFill>
          <a:ln>
            <a:solidFill>
              <a:srgbClr val="0C64AF"/>
            </a:solidFill>
          </a:ln>
        </p:spPr>
        <p:style>
          <a:lnRef idx="2">
            <a:schemeClr val="accent1">
              <a:shade val="50000"/>
            </a:schemeClr>
          </a:lnRef>
          <a:fillRef idx="1">
            <a:schemeClr val="accent1"/>
          </a:fillRef>
          <a:effectRef idx="0">
            <a:schemeClr val="accent1"/>
          </a:effectRef>
          <a:fontRef idx="minor">
            <a:schemeClr val="lt1"/>
          </a:fontRef>
        </p:style>
        <p:txBody>
          <a:bodyPr lIns="432000" rIns="0" anchor="ctr"/>
          <a:lstStyle>
            <a:lvl1pPr marL="2857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Font typeface="Arial" panose="020B0604020202020204" pitchFamily="34" charset="0"/>
              <a:buChar char="•"/>
              <a:defRPr/>
            </a:pPr>
            <a:r>
              <a:rPr lang="zh-CN" altLang="en-US" dirty="0">
                <a:solidFill>
                  <a:srgbClr val="0C64AF"/>
                </a:solidFill>
                <a:latin typeface="Century Gothic" panose="020B0502020202020204" pitchFamily="34" charset="0"/>
              </a:rPr>
              <a:t>目标为集客营销并覆盖全部客户群体</a:t>
            </a:r>
            <a:endParaRPr lang="en-SG" altLang="zh-CN" dirty="0">
              <a:solidFill>
                <a:srgbClr val="0C64AF"/>
              </a:solidFill>
              <a:latin typeface="Century Gothic" panose="020B0502020202020204" pitchFamily="34" charset="0"/>
            </a:endParaRPr>
          </a:p>
          <a:p>
            <a:pPr eaLnBrk="1" hangingPunct="1">
              <a:buFont typeface="Arial" panose="020B0604020202020204" pitchFamily="34" charset="0"/>
              <a:buChar char="•"/>
              <a:defRPr/>
            </a:pPr>
            <a:r>
              <a:rPr lang="zh-CN" altLang="en-US" dirty="0">
                <a:solidFill>
                  <a:srgbClr val="0C64AF"/>
                </a:solidFill>
                <a:latin typeface="Century Gothic" panose="020B0502020202020204" pitchFamily="34" charset="0"/>
              </a:rPr>
              <a:t>产品首发活动</a:t>
            </a:r>
            <a:endParaRPr lang="en-SG" altLang="zh-CN" dirty="0">
              <a:solidFill>
                <a:srgbClr val="0C64AF"/>
              </a:solidFill>
              <a:latin typeface="Century Gothic" panose="020B0502020202020204" pitchFamily="34" charset="0"/>
            </a:endParaRPr>
          </a:p>
          <a:p>
            <a:pPr eaLnBrk="1" hangingPunct="1">
              <a:buFont typeface="Arial" panose="020B0604020202020204" pitchFamily="34" charset="0"/>
              <a:buChar char="•"/>
              <a:defRPr/>
            </a:pPr>
            <a:r>
              <a:rPr lang="zh-CN" altLang="en-US" dirty="0">
                <a:solidFill>
                  <a:srgbClr val="0C64AF"/>
                </a:solidFill>
                <a:latin typeface="Century Gothic" panose="020B0502020202020204" pitchFamily="34" charset="0"/>
              </a:rPr>
              <a:t>内容营销和网络广告</a:t>
            </a:r>
            <a:endParaRPr lang="en-SG" altLang="en-US" dirty="0">
              <a:solidFill>
                <a:srgbClr val="0C64AF"/>
              </a:solidFill>
            </a:endParaRPr>
          </a:p>
        </p:txBody>
      </p:sp>
      <p:sp>
        <p:nvSpPr>
          <p:cNvPr id="44036" name="Shape 131">
            <a:extLst>
              <a:ext uri="{FF2B5EF4-FFF2-40B4-BE49-F238E27FC236}">
                <a16:creationId xmlns:a16="http://schemas.microsoft.com/office/drawing/2014/main" id="{C1A7A20C-0B67-4C75-B0C6-8A19BFD8E05A}"/>
              </a:ext>
            </a:extLst>
          </p:cNvPr>
          <p:cNvSpPr txBox="1">
            <a:spLocks noGrp="1" noChangeArrowheads="1"/>
          </p:cNvSpPr>
          <p:nvPr>
            <p:ph type="ctrTitle" idx="4294967295"/>
          </p:nvPr>
        </p:nvSpPr>
        <p:spPr>
          <a:xfrm>
            <a:off x="419100" y="271463"/>
            <a:ext cx="5081588" cy="625475"/>
          </a:xfrm>
        </p:spPr>
        <p:txBody>
          <a:bodyPr/>
          <a:lstStyle/>
          <a:p>
            <a:pPr eaLnBrk="1" hangingPunct="1">
              <a:buClr>
                <a:srgbClr val="FFFFFF"/>
              </a:buClr>
              <a:buFont typeface="Dosis"/>
              <a:buNone/>
            </a:pPr>
            <a:r>
              <a:rPr lang="en-SG" altLang="en-US" b="1" dirty="0">
                <a:solidFill>
                  <a:srgbClr val="46C3CD"/>
                </a:solidFill>
                <a:latin typeface="Century Gothic" panose="020B0502020202020204" pitchFamily="34" charset="0"/>
                <a:ea typeface="Dosis"/>
                <a:cs typeface="Dosis"/>
                <a:sym typeface="Dosis"/>
              </a:rPr>
              <a:t>SCA </a:t>
            </a:r>
            <a:r>
              <a:rPr lang="zh-CN" altLang="en-US" b="1" dirty="0">
                <a:solidFill>
                  <a:srgbClr val="46C3CD"/>
                </a:solidFill>
                <a:latin typeface="Century Gothic" panose="020B0502020202020204" pitchFamily="34" charset="0"/>
                <a:ea typeface="Dosis"/>
                <a:cs typeface="Dosis"/>
                <a:sym typeface="Dosis"/>
              </a:rPr>
              <a:t>销售策略</a:t>
            </a:r>
            <a:br>
              <a:rPr lang="en-SG" altLang="en-US" sz="1200" b="1" dirty="0">
                <a:solidFill>
                  <a:srgbClr val="0C64AF"/>
                </a:solidFill>
                <a:latin typeface="Century Gothic" panose="020B0502020202020204" pitchFamily="34" charset="0"/>
                <a:ea typeface="Dosis"/>
                <a:cs typeface="Dosis"/>
                <a:sym typeface="Dosis"/>
              </a:rPr>
            </a:br>
            <a:r>
              <a:rPr lang="en-SG" altLang="en-US" sz="3200" b="1" dirty="0" err="1">
                <a:solidFill>
                  <a:srgbClr val="0C64AF"/>
                </a:solidFill>
                <a:latin typeface="Century Gothic" panose="020B0502020202020204" pitchFamily="34" charset="0"/>
                <a:ea typeface="Dosis"/>
                <a:cs typeface="Dosis"/>
                <a:sym typeface="Dosis"/>
              </a:rPr>
              <a:t>SCA@Scantist</a:t>
            </a:r>
            <a:endParaRPr lang="en-US" altLang="en-US" sz="1000" dirty="0">
              <a:solidFill>
                <a:schemeClr val="tx1"/>
              </a:solidFill>
              <a:latin typeface="Century Gothic" panose="020B0502020202020204" pitchFamily="34" charset="0"/>
              <a:ea typeface="Dosis"/>
              <a:cs typeface="Dosis"/>
              <a:sym typeface="Dosis"/>
            </a:endParaRPr>
          </a:p>
        </p:txBody>
      </p:sp>
      <p:sp>
        <p:nvSpPr>
          <p:cNvPr id="21" name="Flowchart: Process 20">
            <a:extLst>
              <a:ext uri="{FF2B5EF4-FFF2-40B4-BE49-F238E27FC236}">
                <a16:creationId xmlns:a16="http://schemas.microsoft.com/office/drawing/2014/main" id="{D95ED842-8FB5-49F2-8391-71527FA8C6C1}"/>
              </a:ext>
            </a:extLst>
          </p:cNvPr>
          <p:cNvSpPr/>
          <p:nvPr/>
        </p:nvSpPr>
        <p:spPr>
          <a:xfrm>
            <a:off x="7202488" y="0"/>
            <a:ext cx="1941512" cy="5143500"/>
          </a:xfrm>
          <a:prstGeom prst="flowChartProcess">
            <a:avLst/>
          </a:prstGeom>
          <a:gradFill flip="none" rotWithShape="1">
            <a:gsLst>
              <a:gs pos="0">
                <a:srgbClr val="0C64AF"/>
              </a:gs>
              <a:gs pos="100000">
                <a:srgbClr val="46C3C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SG" altLang="en-US">
              <a:solidFill>
                <a:srgbClr val="FFFFFF"/>
              </a:solidFill>
            </a:endParaRPr>
          </a:p>
        </p:txBody>
      </p:sp>
      <p:pic>
        <p:nvPicPr>
          <p:cNvPr id="44038" name="Graphic 5" descr="Handshake">
            <a:extLst>
              <a:ext uri="{FF2B5EF4-FFF2-40B4-BE49-F238E27FC236}">
                <a16:creationId xmlns:a16="http://schemas.microsoft.com/office/drawing/2014/main" id="{7DD81549-8C54-45CD-A1D9-1BC148EA6A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6475" y="1754188"/>
            <a:ext cx="1635125" cy="163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Rounded Corners 18">
            <a:extLst>
              <a:ext uri="{FF2B5EF4-FFF2-40B4-BE49-F238E27FC236}">
                <a16:creationId xmlns:a16="http://schemas.microsoft.com/office/drawing/2014/main" id="{1EE4EDC8-23BE-42BE-AD38-07F3644196C2}"/>
              </a:ext>
            </a:extLst>
          </p:cNvPr>
          <p:cNvSpPr/>
          <p:nvPr/>
        </p:nvSpPr>
        <p:spPr>
          <a:xfrm>
            <a:off x="419100" y="1508125"/>
            <a:ext cx="2143125" cy="968375"/>
          </a:xfrm>
          <a:prstGeom prst="roundRect">
            <a:avLst/>
          </a:prstGeom>
          <a:solidFill>
            <a:srgbClr val="0C64AF"/>
          </a:solidFill>
          <a:ln>
            <a:solidFill>
              <a:srgbClr val="0C64A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r>
              <a:rPr lang="zh-CN" altLang="en-US" sz="1600" b="1" dirty="0">
                <a:solidFill>
                  <a:srgbClr val="FFFFFF"/>
                </a:solidFill>
                <a:latin typeface="Century Gothic" panose="020B0502020202020204" pitchFamily="34" charset="0"/>
              </a:rPr>
              <a:t>内勤销售</a:t>
            </a:r>
            <a:endParaRPr lang="en-SG" altLang="zh-CN" sz="1600" b="1" dirty="0">
              <a:solidFill>
                <a:srgbClr val="FFFFFF"/>
              </a:solidFill>
              <a:latin typeface="Century Gothic" panose="020B0502020202020204" pitchFamily="34" charset="0"/>
            </a:endParaRPr>
          </a:p>
          <a:p>
            <a:pPr algn="ctr" eaLnBrk="1" hangingPunct="1">
              <a:defRPr/>
            </a:pPr>
            <a:r>
              <a:rPr lang="zh-CN" altLang="en-US" sz="1100" dirty="0">
                <a:solidFill>
                  <a:srgbClr val="FFFFFF"/>
                </a:solidFill>
                <a:latin typeface="Century Gothic" panose="020B0502020202020204" pitchFamily="34" charset="0"/>
              </a:rPr>
              <a:t>通过网站，赞助商链接</a:t>
            </a:r>
            <a:r>
              <a:rPr lang="en-US" altLang="zh-CN" sz="1100" dirty="0" err="1">
                <a:solidFill>
                  <a:srgbClr val="FFFFFF"/>
                </a:solidFill>
                <a:latin typeface="Century Gothic" panose="020B0502020202020204" pitchFamily="34" charset="0"/>
              </a:rPr>
              <a:t>Adwords</a:t>
            </a:r>
            <a:r>
              <a:rPr lang="en-US" altLang="zh-CN" sz="1100" dirty="0">
                <a:solidFill>
                  <a:srgbClr val="FFFFFF"/>
                </a:solidFill>
                <a:latin typeface="Century Gothic" panose="020B0502020202020204" pitchFamily="34" charset="0"/>
              </a:rPr>
              <a:t>,</a:t>
            </a:r>
            <a:r>
              <a:rPr lang="zh-CN" altLang="en-US" sz="1100" dirty="0">
                <a:solidFill>
                  <a:srgbClr val="FFFFFF"/>
                </a:solidFill>
                <a:latin typeface="Century Gothic" panose="020B0502020202020204" pitchFamily="34" charset="0"/>
              </a:rPr>
              <a:t>博客，新闻稿和商业活动来获取客户资源</a:t>
            </a:r>
            <a:endParaRPr lang="en-SG" altLang="en-US" sz="1100" dirty="0">
              <a:solidFill>
                <a:srgbClr val="FFFFFF"/>
              </a:solidFill>
              <a:latin typeface="Century Gothic" panose="020B0502020202020204" pitchFamily="34" charset="0"/>
            </a:endParaRPr>
          </a:p>
        </p:txBody>
      </p:sp>
      <p:sp>
        <p:nvSpPr>
          <p:cNvPr id="20" name="Rectangle: Rounded Corners 19">
            <a:extLst>
              <a:ext uri="{FF2B5EF4-FFF2-40B4-BE49-F238E27FC236}">
                <a16:creationId xmlns:a16="http://schemas.microsoft.com/office/drawing/2014/main" id="{E79DB210-84D7-435C-A84F-8B1A27B7C99F}"/>
              </a:ext>
            </a:extLst>
          </p:cNvPr>
          <p:cNvSpPr/>
          <p:nvPr/>
        </p:nvSpPr>
        <p:spPr>
          <a:xfrm>
            <a:off x="419100" y="3698875"/>
            <a:ext cx="2143125" cy="966788"/>
          </a:xfrm>
          <a:prstGeom prst="roundRect">
            <a:avLst/>
          </a:prstGeom>
          <a:solidFill>
            <a:srgbClr val="0C64AF"/>
          </a:solidFill>
          <a:ln>
            <a:solidFill>
              <a:srgbClr val="0C64A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r>
              <a:rPr lang="zh-CN" altLang="en-US" sz="1600" b="1" dirty="0">
                <a:solidFill>
                  <a:srgbClr val="FFFFFF"/>
                </a:solidFill>
                <a:latin typeface="Century Gothic" panose="020B0502020202020204" pitchFamily="34" charset="0"/>
              </a:rPr>
              <a:t>外部销售</a:t>
            </a:r>
            <a:endParaRPr lang="en-SG" altLang="zh-CN" sz="1600" b="1" dirty="0">
              <a:solidFill>
                <a:srgbClr val="FFFFFF"/>
              </a:solidFill>
              <a:latin typeface="Century Gothic" panose="020B0502020202020204" pitchFamily="34" charset="0"/>
            </a:endParaRPr>
          </a:p>
          <a:p>
            <a:pPr algn="ctr" eaLnBrk="1" hangingPunct="1">
              <a:defRPr/>
            </a:pPr>
            <a:r>
              <a:rPr lang="zh-CN" altLang="en-US" sz="1100" dirty="0">
                <a:solidFill>
                  <a:srgbClr val="FFFFFF"/>
                </a:solidFill>
                <a:latin typeface="Century Gothic" panose="020B0502020202020204" pitchFamily="34" charset="0"/>
              </a:rPr>
              <a:t>通过公司创始人和投资者关系网</a:t>
            </a:r>
            <a:endParaRPr lang="en-SG" altLang="en-US" sz="1100" dirty="0">
              <a:solidFill>
                <a:srgbClr val="FFFFFF"/>
              </a:solidFill>
              <a:latin typeface="Century Gothic" panose="020B0502020202020204" pitchFamily="34" charset="0"/>
            </a:endParaRPr>
          </a:p>
        </p:txBody>
      </p:sp>
      <p:sp>
        <p:nvSpPr>
          <p:cNvPr id="10" name="Rectangle: Rounded Corners 9">
            <a:extLst>
              <a:ext uri="{FF2B5EF4-FFF2-40B4-BE49-F238E27FC236}">
                <a16:creationId xmlns:a16="http://schemas.microsoft.com/office/drawing/2014/main" id="{52F98B74-86BE-45A5-8437-BABC2FEC78D6}"/>
              </a:ext>
            </a:extLst>
          </p:cNvPr>
          <p:cNvSpPr/>
          <p:nvPr/>
        </p:nvSpPr>
        <p:spPr>
          <a:xfrm>
            <a:off x="2225675" y="2603500"/>
            <a:ext cx="4791075" cy="966788"/>
          </a:xfrm>
          <a:prstGeom prst="roundRect">
            <a:avLst/>
          </a:prstGeom>
          <a:solidFill>
            <a:schemeClr val="tx1"/>
          </a:solidFill>
          <a:ln>
            <a:solidFill>
              <a:srgbClr val="0C64AF"/>
            </a:solidFill>
          </a:ln>
        </p:spPr>
        <p:style>
          <a:lnRef idx="2">
            <a:schemeClr val="accent1">
              <a:shade val="50000"/>
            </a:schemeClr>
          </a:lnRef>
          <a:fillRef idx="1">
            <a:schemeClr val="accent1"/>
          </a:fillRef>
          <a:effectRef idx="0">
            <a:schemeClr val="accent1"/>
          </a:effectRef>
          <a:fontRef idx="minor">
            <a:schemeClr val="lt1"/>
          </a:fontRef>
        </p:style>
        <p:txBody>
          <a:bodyPr lIns="432000" rIns="72000" anchor="ctr"/>
          <a:lstStyle>
            <a:lvl1pPr marL="2857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Font typeface="Arial" panose="020B0604020202020204" pitchFamily="34" charset="0"/>
              <a:buChar char="•"/>
              <a:defRPr/>
            </a:pPr>
            <a:r>
              <a:rPr lang="zh-CN" altLang="en-US" dirty="0">
                <a:solidFill>
                  <a:srgbClr val="0C64AF"/>
                </a:solidFill>
                <a:latin typeface="Century Gothic" panose="020B0502020202020204" pitchFamily="34" charset="0"/>
              </a:rPr>
              <a:t>目标为源代码管理平台如：</a:t>
            </a:r>
            <a:r>
              <a:rPr lang="en-SG" altLang="en-US" dirty="0" err="1">
                <a:solidFill>
                  <a:srgbClr val="0C64AF"/>
                </a:solidFill>
                <a:latin typeface="Century Gothic" panose="020B0502020202020204" pitchFamily="34" charset="0"/>
              </a:rPr>
              <a:t>Github</a:t>
            </a:r>
            <a:r>
              <a:rPr lang="en-SG" altLang="en-US" dirty="0">
                <a:solidFill>
                  <a:srgbClr val="0C64AF"/>
                </a:solidFill>
                <a:latin typeface="Century Gothic" panose="020B0502020202020204" pitchFamily="34" charset="0"/>
              </a:rPr>
              <a:t>, Bitbucket, Gitlab</a:t>
            </a:r>
          </a:p>
          <a:p>
            <a:pPr eaLnBrk="1" hangingPunct="1">
              <a:buFont typeface="Arial" panose="020B0604020202020204" pitchFamily="34" charset="0"/>
              <a:buChar char="•"/>
              <a:defRPr/>
            </a:pPr>
            <a:r>
              <a:rPr lang="zh-CN" altLang="en-US" dirty="0">
                <a:solidFill>
                  <a:srgbClr val="0C64AF"/>
                </a:solidFill>
                <a:latin typeface="Century Gothic" panose="020B0502020202020204" pitchFamily="34" charset="0"/>
              </a:rPr>
              <a:t>同时针对于云服务提供商如：</a:t>
            </a:r>
            <a:r>
              <a:rPr lang="en-SG" altLang="en-US" dirty="0">
                <a:solidFill>
                  <a:srgbClr val="0C64AF"/>
                </a:solidFill>
                <a:latin typeface="Century Gothic" panose="020B0502020202020204" pitchFamily="34" charset="0"/>
              </a:rPr>
              <a:t>AWS, Azure, Google Cloud</a:t>
            </a:r>
            <a:endParaRPr lang="en-SG" altLang="en-US" dirty="0">
              <a:solidFill>
                <a:srgbClr val="0C64AF"/>
              </a:solidFill>
            </a:endParaRPr>
          </a:p>
        </p:txBody>
      </p:sp>
      <p:sp>
        <p:nvSpPr>
          <p:cNvPr id="11" name="Rectangle: Rounded Corners 10">
            <a:extLst>
              <a:ext uri="{FF2B5EF4-FFF2-40B4-BE49-F238E27FC236}">
                <a16:creationId xmlns:a16="http://schemas.microsoft.com/office/drawing/2014/main" id="{09570342-2ED1-4BCF-8592-4160F4DEE06E}"/>
              </a:ext>
            </a:extLst>
          </p:cNvPr>
          <p:cNvSpPr/>
          <p:nvPr/>
        </p:nvSpPr>
        <p:spPr>
          <a:xfrm>
            <a:off x="419100" y="2603500"/>
            <a:ext cx="2143125" cy="966788"/>
          </a:xfrm>
          <a:prstGeom prst="roundRect">
            <a:avLst/>
          </a:prstGeom>
          <a:solidFill>
            <a:srgbClr val="0C64AF"/>
          </a:solidFill>
          <a:ln>
            <a:solidFill>
              <a:srgbClr val="0C64A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r>
              <a:rPr lang="zh-CN" altLang="en-US" sz="1600" b="1" dirty="0">
                <a:solidFill>
                  <a:srgbClr val="FFFFFF"/>
                </a:solidFill>
                <a:latin typeface="Century Gothic" panose="020B0502020202020204" pitchFamily="34" charset="0"/>
              </a:rPr>
              <a:t>电子市集</a:t>
            </a:r>
            <a:endParaRPr lang="en-SG" altLang="en-US" sz="1100" dirty="0">
              <a:solidFill>
                <a:srgbClr val="FFFFFF"/>
              </a:solidFill>
            </a:endParaRPr>
          </a:p>
          <a:p>
            <a:pPr algn="ctr" eaLnBrk="1" hangingPunct="1">
              <a:defRPr/>
            </a:pPr>
            <a:r>
              <a:rPr lang="zh-CN" altLang="en-US" sz="1100" dirty="0">
                <a:solidFill>
                  <a:srgbClr val="FFFFFF"/>
                </a:solidFill>
                <a:latin typeface="Century Gothic" panose="020B0502020202020204" pitchFamily="34" charset="0"/>
              </a:rPr>
              <a:t>利用</a:t>
            </a:r>
            <a:r>
              <a:rPr lang="en-SG" altLang="en-US" sz="1100" dirty="0">
                <a:solidFill>
                  <a:srgbClr val="FFFFFF"/>
                </a:solidFill>
                <a:latin typeface="Century Gothic" panose="020B0502020202020204" pitchFamily="34" charset="0"/>
              </a:rPr>
              <a:t> SCM </a:t>
            </a:r>
            <a:r>
              <a:rPr lang="zh-CN" altLang="en-US" sz="1100" dirty="0">
                <a:solidFill>
                  <a:srgbClr val="FFFFFF"/>
                </a:solidFill>
                <a:latin typeface="Century Gothic" panose="020B0502020202020204" pitchFamily="34" charset="0"/>
              </a:rPr>
              <a:t>和</a:t>
            </a:r>
            <a:r>
              <a:rPr lang="en-SG" altLang="en-US" sz="1100" dirty="0">
                <a:solidFill>
                  <a:srgbClr val="FFFFFF"/>
                </a:solidFill>
                <a:latin typeface="Century Gothic" panose="020B0502020202020204" pitchFamily="34" charset="0"/>
              </a:rPr>
              <a:t> CSP </a:t>
            </a:r>
          </a:p>
        </p:txBody>
      </p:sp>
      <p:sp>
        <p:nvSpPr>
          <p:cNvPr id="2" name="TextBox 1">
            <a:extLst>
              <a:ext uri="{FF2B5EF4-FFF2-40B4-BE49-F238E27FC236}">
                <a16:creationId xmlns:a16="http://schemas.microsoft.com/office/drawing/2014/main" id="{36CB5FD0-F840-48DB-9D4C-8FF5FB0EC308}"/>
              </a:ext>
            </a:extLst>
          </p:cNvPr>
          <p:cNvSpPr txBox="1">
            <a:spLocks noChangeArrowheads="1"/>
          </p:cNvSpPr>
          <p:nvPr/>
        </p:nvSpPr>
        <p:spPr bwMode="auto">
          <a:xfrm>
            <a:off x="432594" y="922338"/>
            <a:ext cx="66770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SG" altLang="en-US" dirty="0" err="1">
                <a:latin typeface="Century Gothic" panose="020B0502020202020204" pitchFamily="34" charset="0"/>
              </a:rPr>
              <a:t>Scantist</a:t>
            </a:r>
            <a:r>
              <a:rPr lang="en-SG" altLang="en-US" dirty="0">
                <a:latin typeface="Century Gothic" panose="020B0502020202020204" pitchFamily="34" charset="0"/>
              </a:rPr>
              <a:t> </a:t>
            </a:r>
            <a:r>
              <a:rPr lang="zh-CN" altLang="en-US" dirty="0">
                <a:latin typeface="Century Gothic" panose="020B0502020202020204" pitchFamily="34" charset="0"/>
              </a:rPr>
              <a:t>是一个</a:t>
            </a:r>
            <a:r>
              <a:rPr lang="zh-CN" altLang="en-US" b="1" dirty="0">
                <a:solidFill>
                  <a:srgbClr val="46C3CD"/>
                </a:solidFill>
                <a:latin typeface="Century Gothic" panose="020B0502020202020204" pitchFamily="34" charset="0"/>
              </a:rPr>
              <a:t>基于订阅的</a:t>
            </a:r>
            <a:r>
              <a:rPr lang="en-US" altLang="zh-CN" b="1" dirty="0">
                <a:solidFill>
                  <a:srgbClr val="46C3CD"/>
                </a:solidFill>
                <a:latin typeface="Century Gothic" panose="020B0502020202020204" pitchFamily="34" charset="0"/>
              </a:rPr>
              <a:t>SaaS</a:t>
            </a:r>
            <a:r>
              <a:rPr lang="zh-CN" altLang="en-US" dirty="0">
                <a:latin typeface="Century Gothic" panose="020B0502020202020204" pitchFamily="34" charset="0"/>
              </a:rPr>
              <a:t>解决方案</a:t>
            </a:r>
            <a:r>
              <a:rPr lang="en-SG" altLang="en-US" dirty="0">
                <a:latin typeface="Century Gothic" panose="020B0502020202020204" pitchFamily="34" charset="0"/>
              </a:rPr>
              <a:t>, </a:t>
            </a:r>
            <a:r>
              <a:rPr lang="zh-CN" altLang="en-US" dirty="0">
                <a:latin typeface="Century Gothic" panose="020B0502020202020204" pitchFamily="34" charset="0"/>
              </a:rPr>
              <a:t>同时提供本地部署，网闸和高级账户业务的</a:t>
            </a:r>
            <a:r>
              <a:rPr lang="zh-CN" altLang="en-US" b="1" dirty="0">
                <a:solidFill>
                  <a:srgbClr val="46C3CD"/>
                </a:solidFill>
                <a:latin typeface="Century Gothic" panose="020B0502020202020204" pitchFamily="34" charset="0"/>
              </a:rPr>
              <a:t>更多可收费的选项</a:t>
            </a:r>
            <a:r>
              <a:rPr lang="zh-CN" altLang="en-US" dirty="0">
                <a:latin typeface="Century Gothic" panose="020B0502020202020204" pitchFamily="34" charset="0"/>
              </a:rPr>
              <a:t>。</a:t>
            </a:r>
            <a:endParaRPr lang="en-SG" altLang="en-US" dirty="0">
              <a:latin typeface="Century Gothic" panose="020B0502020202020204" pitchFamily="34" charset="0"/>
            </a:endParaRPr>
          </a:p>
        </p:txBody>
      </p:sp>
      <p:sp>
        <p:nvSpPr>
          <p:cNvPr id="44044" name="Rectangle 13">
            <a:extLst>
              <a:ext uri="{FF2B5EF4-FFF2-40B4-BE49-F238E27FC236}">
                <a16:creationId xmlns:a16="http://schemas.microsoft.com/office/drawing/2014/main" id="{1B313862-05B1-4C24-8AF1-63E99257F348}"/>
              </a:ext>
            </a:extLst>
          </p:cNvPr>
          <p:cNvSpPr>
            <a:spLocks noChangeArrowheads="1"/>
          </p:cNvSpPr>
          <p:nvPr/>
        </p:nvSpPr>
        <p:spPr bwMode="auto">
          <a:xfrm>
            <a:off x="0" y="4927600"/>
            <a:ext cx="28860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SG" altLang="en-US" sz="800" dirty="0">
                <a:solidFill>
                  <a:schemeClr val="bg1"/>
                </a:solidFill>
                <a:latin typeface="Century Gothic" panose="020B0502020202020204" pitchFamily="34" charset="0"/>
              </a:rPr>
              <a:t>Company Confidential. Strictly for Internal Circulation.</a:t>
            </a:r>
          </a:p>
        </p:txBody>
      </p:sp>
      <p:pic>
        <p:nvPicPr>
          <p:cNvPr id="44045" name="Picture 14">
            <a:extLst>
              <a:ext uri="{FF2B5EF4-FFF2-40B4-BE49-F238E27FC236}">
                <a16:creationId xmlns:a16="http://schemas.microsoft.com/office/drawing/2014/main" id="{A08381DA-BD63-47F9-920E-C4E2E431C7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0450" y="31750"/>
            <a:ext cx="42386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par>
                          <p:cTn id="15" fill="hold" nodeType="afterGroup">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par>
                          <p:cTn id="22" fill="hold" nodeType="afterGroup">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animBg="1"/>
      <p:bldP spid="19" grpId="0" animBg="1"/>
      <p:bldP spid="20" grpId="0" animBg="1"/>
      <p:bldP spid="10" grpId="0" animBg="1"/>
      <p:bldP spid="11" grpId="0" animBg="1"/>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2" name="Shape 131">
            <a:extLst>
              <a:ext uri="{FF2B5EF4-FFF2-40B4-BE49-F238E27FC236}">
                <a16:creationId xmlns:a16="http://schemas.microsoft.com/office/drawing/2014/main" id="{5AC122BE-E4A5-429C-85E6-F6C6C8C68EE0}"/>
              </a:ext>
            </a:extLst>
          </p:cNvPr>
          <p:cNvSpPr txBox="1">
            <a:spLocks noGrp="1" noChangeArrowheads="1"/>
          </p:cNvSpPr>
          <p:nvPr>
            <p:ph type="ctrTitle" idx="4294967295"/>
          </p:nvPr>
        </p:nvSpPr>
        <p:spPr>
          <a:xfrm>
            <a:off x="150813" y="347663"/>
            <a:ext cx="7396162" cy="625475"/>
          </a:xfrm>
        </p:spPr>
        <p:txBody>
          <a:bodyPr/>
          <a:lstStyle/>
          <a:p>
            <a:pPr eaLnBrk="1" hangingPunct="1">
              <a:buClr>
                <a:srgbClr val="FFFFFF"/>
              </a:buClr>
              <a:buFont typeface="Dosis"/>
              <a:buNone/>
            </a:pPr>
            <a:r>
              <a:rPr lang="zh-CN" altLang="en-US" b="1" dirty="0">
                <a:solidFill>
                  <a:srgbClr val="46C3CD"/>
                </a:solidFill>
                <a:latin typeface="Century Gothic" panose="020B0502020202020204" pitchFamily="34" charset="0"/>
                <a:ea typeface="Dosis"/>
                <a:cs typeface="Dosis"/>
                <a:sym typeface="Dosis"/>
              </a:rPr>
              <a:t>客户成功</a:t>
            </a:r>
            <a:br>
              <a:rPr lang="en-SG" altLang="en-US" sz="3600" b="1" dirty="0">
                <a:solidFill>
                  <a:srgbClr val="05BCA9"/>
                </a:solidFill>
                <a:latin typeface="Century Gothic" panose="020B0502020202020204" pitchFamily="34" charset="0"/>
                <a:ea typeface="Dosis"/>
                <a:cs typeface="Dosis"/>
                <a:sym typeface="Dosis"/>
              </a:rPr>
            </a:br>
            <a:r>
              <a:rPr lang="zh-CN" altLang="en-US" sz="3600" b="1" dirty="0">
                <a:solidFill>
                  <a:srgbClr val="0C64AF"/>
                </a:solidFill>
                <a:latin typeface="Century Gothic" panose="020B0502020202020204" pitchFamily="34" charset="0"/>
                <a:ea typeface="Dosis"/>
                <a:cs typeface="Dosis"/>
                <a:sym typeface="Dosis"/>
              </a:rPr>
              <a:t>一流的客户支持</a:t>
            </a:r>
            <a:endParaRPr lang="en-US" altLang="en-US" sz="1000" dirty="0">
              <a:solidFill>
                <a:srgbClr val="0C64AF"/>
              </a:solidFill>
              <a:latin typeface="Century Gothic" panose="020B0502020202020204" pitchFamily="34" charset="0"/>
              <a:ea typeface="Dosis"/>
              <a:cs typeface="Dosis"/>
              <a:sym typeface="Dosis"/>
            </a:endParaRPr>
          </a:p>
        </p:txBody>
      </p:sp>
      <p:sp>
        <p:nvSpPr>
          <p:cNvPr id="21" name="Flowchart: Process 20">
            <a:extLst>
              <a:ext uri="{FF2B5EF4-FFF2-40B4-BE49-F238E27FC236}">
                <a16:creationId xmlns:a16="http://schemas.microsoft.com/office/drawing/2014/main" id="{D95ED842-8FB5-49F2-8391-71527FA8C6C1}"/>
              </a:ext>
            </a:extLst>
          </p:cNvPr>
          <p:cNvSpPr/>
          <p:nvPr/>
        </p:nvSpPr>
        <p:spPr>
          <a:xfrm>
            <a:off x="7202488" y="0"/>
            <a:ext cx="1941512" cy="5143500"/>
          </a:xfrm>
          <a:prstGeom prst="flowChartProcess">
            <a:avLst/>
          </a:prstGeom>
          <a:gradFill flip="none" rotWithShape="1">
            <a:gsLst>
              <a:gs pos="0">
                <a:srgbClr val="0C64AF"/>
              </a:gs>
              <a:gs pos="100000">
                <a:srgbClr val="46C3C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SG" altLang="en-US">
              <a:solidFill>
                <a:srgbClr val="FFFFFF"/>
              </a:solidFill>
            </a:endParaRPr>
          </a:p>
        </p:txBody>
      </p:sp>
      <p:grpSp>
        <p:nvGrpSpPr>
          <p:cNvPr id="5" name="Group 4">
            <a:extLst>
              <a:ext uri="{FF2B5EF4-FFF2-40B4-BE49-F238E27FC236}">
                <a16:creationId xmlns:a16="http://schemas.microsoft.com/office/drawing/2014/main" id="{0848336F-1943-4E18-A36D-6B7069E65510}"/>
              </a:ext>
            </a:extLst>
          </p:cNvPr>
          <p:cNvGrpSpPr>
            <a:grpSpLocks/>
          </p:cNvGrpSpPr>
          <p:nvPr/>
        </p:nvGrpSpPr>
        <p:grpSpPr bwMode="auto">
          <a:xfrm>
            <a:off x="93843" y="1222375"/>
            <a:ext cx="6611749" cy="3477875"/>
            <a:chOff x="272984" y="1413089"/>
            <a:chExt cx="6611402" cy="3388708"/>
          </a:xfrm>
        </p:grpSpPr>
        <p:sp>
          <p:nvSpPr>
            <p:cNvPr id="46088" name="TextBox 6">
              <a:extLst>
                <a:ext uri="{FF2B5EF4-FFF2-40B4-BE49-F238E27FC236}">
                  <a16:creationId xmlns:a16="http://schemas.microsoft.com/office/drawing/2014/main" id="{5A094684-2B92-48AD-918D-B14EAAE6FD4F}"/>
                </a:ext>
              </a:extLst>
            </p:cNvPr>
            <p:cNvSpPr txBox="1">
              <a:spLocks noChangeArrowheads="1"/>
            </p:cNvSpPr>
            <p:nvPr/>
          </p:nvSpPr>
          <p:spPr bwMode="auto">
            <a:xfrm>
              <a:off x="272984" y="1413089"/>
              <a:ext cx="5765498" cy="3388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zh-CN" altLang="en-US" sz="2000" b="1" dirty="0">
                  <a:solidFill>
                    <a:srgbClr val="0C64AF"/>
                  </a:solidFill>
                  <a:latin typeface="Century Gothic" panose="020B0502020202020204" pitchFamily="34" charset="0"/>
                </a:rPr>
                <a:t>自助客户指南</a:t>
              </a:r>
              <a:endParaRPr lang="en-SG" altLang="zh-CN" sz="2000" b="1" dirty="0">
                <a:solidFill>
                  <a:srgbClr val="0C64AF"/>
                </a:solidFill>
                <a:latin typeface="Century Gothic" panose="020B0502020202020204" pitchFamily="34" charset="0"/>
              </a:endParaRPr>
            </a:p>
            <a:p>
              <a:pPr eaLnBrk="1" hangingPunct="1"/>
              <a:r>
                <a:rPr lang="zh-CN" altLang="en-US" dirty="0">
                  <a:solidFill>
                    <a:srgbClr val="262626"/>
                  </a:solidFill>
                  <a:latin typeface="Century Gothic" panose="020B0502020202020204" pitchFamily="34" charset="0"/>
                </a:rPr>
                <a:t>提供操作方法文档和视频演示，包括内部部署的安装过程以及交互式指南</a:t>
              </a:r>
              <a:endParaRPr lang="en-SG" altLang="zh-CN" dirty="0">
                <a:solidFill>
                  <a:srgbClr val="262626"/>
                </a:solidFill>
                <a:latin typeface="Century Gothic" panose="020B0502020202020204" pitchFamily="34" charset="0"/>
              </a:endParaRPr>
            </a:p>
            <a:p>
              <a:pPr eaLnBrk="1" hangingPunct="1"/>
              <a:endParaRPr lang="en-SG" altLang="en-US" dirty="0">
                <a:solidFill>
                  <a:srgbClr val="262626"/>
                </a:solidFill>
                <a:latin typeface="Century Gothic" panose="020B0502020202020204" pitchFamily="34" charset="0"/>
              </a:endParaRPr>
            </a:p>
            <a:p>
              <a:pPr eaLnBrk="1" hangingPunct="1"/>
              <a:r>
                <a:rPr lang="zh-CN" altLang="en-US" sz="2000" b="1" dirty="0">
                  <a:solidFill>
                    <a:srgbClr val="46C3CD"/>
                  </a:solidFill>
                  <a:latin typeface="Century Gothic" panose="020B0502020202020204" pitchFamily="34" charset="0"/>
                </a:rPr>
                <a:t>社区论坛</a:t>
              </a:r>
              <a:endParaRPr lang="en-SG" altLang="zh-CN" sz="2000" b="1" dirty="0">
                <a:solidFill>
                  <a:srgbClr val="46C3CD"/>
                </a:solidFill>
                <a:latin typeface="Century Gothic" panose="020B0502020202020204" pitchFamily="34" charset="0"/>
              </a:endParaRPr>
            </a:p>
            <a:p>
              <a:pPr eaLnBrk="1" hangingPunct="1"/>
              <a:r>
                <a:rPr lang="zh-CN" altLang="en-US" dirty="0">
                  <a:solidFill>
                    <a:srgbClr val="262626"/>
                  </a:solidFill>
                  <a:latin typeface="Century Gothic" panose="020B0502020202020204" pitchFamily="34" charset="0"/>
                </a:rPr>
                <a:t>提供客户讨论和常见问题解答的在线论坛</a:t>
              </a:r>
              <a:endParaRPr lang="en-SG" altLang="zh-CN" dirty="0">
                <a:solidFill>
                  <a:srgbClr val="262626"/>
                </a:solidFill>
                <a:latin typeface="Century Gothic" panose="020B0502020202020204" pitchFamily="34" charset="0"/>
              </a:endParaRPr>
            </a:p>
            <a:p>
              <a:pPr eaLnBrk="1" hangingPunct="1"/>
              <a:endParaRPr lang="en-SG" altLang="en-US" dirty="0">
                <a:solidFill>
                  <a:srgbClr val="262626"/>
                </a:solidFill>
                <a:latin typeface="Century Gothic" panose="020B0502020202020204" pitchFamily="34" charset="0"/>
              </a:endParaRPr>
            </a:p>
            <a:p>
              <a:pPr eaLnBrk="1" hangingPunct="1"/>
              <a:r>
                <a:rPr lang="zh-CN" altLang="en-US" sz="2000" b="1" dirty="0">
                  <a:solidFill>
                    <a:srgbClr val="FA980C"/>
                  </a:solidFill>
                  <a:latin typeface="Century Gothic" panose="020B0502020202020204" pitchFamily="34" charset="0"/>
                </a:rPr>
                <a:t>在线帮助台</a:t>
              </a:r>
              <a:endParaRPr lang="en-SG" altLang="zh-CN" sz="2000" b="1" dirty="0">
                <a:solidFill>
                  <a:srgbClr val="FA980C"/>
                </a:solidFill>
                <a:latin typeface="Century Gothic" panose="020B0502020202020204" pitchFamily="34" charset="0"/>
              </a:endParaRPr>
            </a:p>
            <a:p>
              <a:pPr eaLnBrk="1" hangingPunct="1"/>
              <a:r>
                <a:rPr lang="zh-CN" altLang="en-US" dirty="0">
                  <a:solidFill>
                    <a:srgbClr val="262626"/>
                  </a:solidFill>
                  <a:latin typeface="Century Gothic" panose="020B0502020202020204" pitchFamily="34" charset="0"/>
                </a:rPr>
                <a:t>在线帮助台，供客户提交问题。</a:t>
              </a:r>
              <a:endParaRPr lang="en-SG" altLang="zh-CN" dirty="0">
                <a:solidFill>
                  <a:srgbClr val="262626"/>
                </a:solidFill>
                <a:latin typeface="Century Gothic" panose="020B0502020202020204" pitchFamily="34" charset="0"/>
              </a:endParaRPr>
            </a:p>
            <a:p>
              <a:pPr eaLnBrk="1" hangingPunct="1"/>
              <a:r>
                <a:rPr lang="zh-CN" altLang="en-US" dirty="0">
                  <a:solidFill>
                    <a:srgbClr val="262626"/>
                  </a:solidFill>
                  <a:latin typeface="Century Gothic" panose="020B0502020202020204" pitchFamily="34" charset="0"/>
                </a:rPr>
                <a:t>保证</a:t>
              </a:r>
              <a:r>
                <a:rPr lang="en-US" altLang="zh-CN" dirty="0">
                  <a:solidFill>
                    <a:srgbClr val="262626"/>
                  </a:solidFill>
                  <a:latin typeface="Century Gothic" panose="020B0502020202020204" pitchFamily="34" charset="0"/>
                </a:rPr>
                <a:t>4</a:t>
              </a:r>
              <a:r>
                <a:rPr lang="zh-CN" altLang="en-US" dirty="0">
                  <a:solidFill>
                    <a:srgbClr val="262626"/>
                  </a:solidFill>
                  <a:latin typeface="Century Gothic" panose="020B0502020202020204" pitchFamily="34" charset="0"/>
                </a:rPr>
                <a:t>小时内回复讯息。 </a:t>
              </a:r>
              <a:endParaRPr lang="en-SG" altLang="zh-CN" dirty="0">
                <a:solidFill>
                  <a:srgbClr val="262626"/>
                </a:solidFill>
                <a:latin typeface="Century Gothic" panose="020B0502020202020204" pitchFamily="34" charset="0"/>
              </a:endParaRPr>
            </a:p>
            <a:p>
              <a:pPr eaLnBrk="1" hangingPunct="1"/>
              <a:endParaRPr lang="en-SG" altLang="en-US" dirty="0">
                <a:solidFill>
                  <a:srgbClr val="262626"/>
                </a:solidFill>
                <a:latin typeface="Century Gothic" panose="020B0502020202020204" pitchFamily="34" charset="0"/>
              </a:endParaRPr>
            </a:p>
            <a:p>
              <a:pPr eaLnBrk="1" hangingPunct="1"/>
              <a:r>
                <a:rPr lang="zh-CN" altLang="en-US" sz="2000" b="1" dirty="0">
                  <a:solidFill>
                    <a:srgbClr val="9AB430"/>
                  </a:solidFill>
                  <a:latin typeface="Century Gothic" panose="020B0502020202020204" pitchFamily="34" charset="0"/>
                </a:rPr>
                <a:t>专属客户经理</a:t>
              </a:r>
              <a:endParaRPr lang="en-SG" altLang="zh-CN" sz="2000" b="1" dirty="0">
                <a:solidFill>
                  <a:srgbClr val="9AB430"/>
                </a:solidFill>
                <a:latin typeface="Century Gothic" panose="020B0502020202020204" pitchFamily="34" charset="0"/>
              </a:endParaRPr>
            </a:p>
            <a:p>
              <a:pPr eaLnBrk="1" hangingPunct="1"/>
              <a:r>
                <a:rPr lang="zh-CN" altLang="en-US" dirty="0">
                  <a:solidFill>
                    <a:srgbClr val="262626"/>
                  </a:solidFill>
                  <a:latin typeface="Century Gothic" panose="020B0502020202020204" pitchFamily="34" charset="0"/>
                </a:rPr>
                <a:t>有关</a:t>
              </a:r>
              <a:r>
                <a:rPr lang="en-US" altLang="zh-CN" dirty="0">
                  <a:solidFill>
                    <a:srgbClr val="262626"/>
                  </a:solidFill>
                  <a:latin typeface="Century Gothic" panose="020B0502020202020204" pitchFamily="34" charset="0"/>
                </a:rPr>
                <a:t>S</a:t>
              </a:r>
              <a:r>
                <a:rPr lang="en-SG" altLang="zh-CN" dirty="0" err="1">
                  <a:solidFill>
                    <a:srgbClr val="262626"/>
                  </a:solidFill>
                  <a:latin typeface="Century Gothic" panose="020B0502020202020204" pitchFamily="34" charset="0"/>
                </a:rPr>
                <a:t>cantist</a:t>
              </a:r>
              <a:r>
                <a:rPr lang="zh-CN" altLang="en-US" dirty="0">
                  <a:solidFill>
                    <a:srgbClr val="262626"/>
                  </a:solidFill>
                  <a:latin typeface="Century Gothic" panose="020B0502020202020204" pitchFamily="34" charset="0"/>
                </a:rPr>
                <a:t> 所有业务问题的专属联系人，可以处理有关自定义和其它特殊请求。 </a:t>
              </a:r>
              <a:endParaRPr lang="en-SG" altLang="en-US" dirty="0">
                <a:solidFill>
                  <a:srgbClr val="262626"/>
                </a:solidFill>
                <a:latin typeface="Century Gothic" panose="020B0502020202020204" pitchFamily="34" charset="0"/>
              </a:endParaRPr>
            </a:p>
          </p:txBody>
        </p:sp>
        <p:cxnSp>
          <p:nvCxnSpPr>
            <p:cNvPr id="4" name="Straight Arrow Connector 3">
              <a:extLst>
                <a:ext uri="{FF2B5EF4-FFF2-40B4-BE49-F238E27FC236}">
                  <a16:creationId xmlns:a16="http://schemas.microsoft.com/office/drawing/2014/main" id="{4386F5A3-708F-4113-AF8E-1FD280466CD9}"/>
                </a:ext>
              </a:extLst>
            </p:cNvPr>
            <p:cNvCxnSpPr>
              <a:cxnSpLocks/>
            </p:cNvCxnSpPr>
            <p:nvPr/>
          </p:nvCxnSpPr>
          <p:spPr>
            <a:xfrm>
              <a:off x="6038301" y="1413089"/>
              <a:ext cx="0" cy="2536751"/>
            </a:xfrm>
            <a:prstGeom prst="straightConnector1">
              <a:avLst/>
            </a:prstGeom>
            <a:ln w="38100">
              <a:solidFill>
                <a:srgbClr val="0C64A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54287F4-D72A-4B17-8462-4857EA895B8D}"/>
                </a:ext>
              </a:extLst>
            </p:cNvPr>
            <p:cNvCxnSpPr>
              <a:cxnSpLocks/>
            </p:cNvCxnSpPr>
            <p:nvPr/>
          </p:nvCxnSpPr>
          <p:spPr>
            <a:xfrm>
              <a:off x="6517701" y="1413089"/>
              <a:ext cx="0" cy="3234358"/>
            </a:xfrm>
            <a:prstGeom prst="straightConnector1">
              <a:avLst/>
            </a:prstGeom>
            <a:ln w="38100">
              <a:solidFill>
                <a:srgbClr val="46C3CD"/>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091" name="TextBox 11">
              <a:extLst>
                <a:ext uri="{FF2B5EF4-FFF2-40B4-BE49-F238E27FC236}">
                  <a16:creationId xmlns:a16="http://schemas.microsoft.com/office/drawing/2014/main" id="{B91FB357-4B93-4C89-B883-F8F03D7D4D14}"/>
                </a:ext>
              </a:extLst>
            </p:cNvPr>
            <p:cNvSpPr txBox="1">
              <a:spLocks noChangeArrowheads="1"/>
            </p:cNvSpPr>
            <p:nvPr/>
          </p:nvSpPr>
          <p:spPr bwMode="auto">
            <a:xfrm rot="5400000">
              <a:off x="5577783" y="2228021"/>
              <a:ext cx="1229531" cy="307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zh-CN" altLang="en-US" b="1" dirty="0">
                  <a:solidFill>
                    <a:srgbClr val="0C64AF"/>
                  </a:solidFill>
                  <a:latin typeface="Century Gothic" panose="020B0502020202020204" pitchFamily="34" charset="0"/>
                </a:rPr>
                <a:t>全部客户群体</a:t>
              </a:r>
              <a:endParaRPr lang="en-SG" altLang="en-US" b="1" dirty="0">
                <a:solidFill>
                  <a:srgbClr val="0C64AF"/>
                </a:solidFill>
                <a:latin typeface="Century Gothic" panose="020B0502020202020204" pitchFamily="34" charset="0"/>
              </a:endParaRPr>
            </a:p>
          </p:txBody>
        </p:sp>
        <p:sp>
          <p:nvSpPr>
            <p:cNvPr id="46092" name="TextBox 14">
              <a:extLst>
                <a:ext uri="{FF2B5EF4-FFF2-40B4-BE49-F238E27FC236}">
                  <a16:creationId xmlns:a16="http://schemas.microsoft.com/office/drawing/2014/main" id="{743C3A9F-8560-4A59-B22D-8B9D1A96428A}"/>
                </a:ext>
              </a:extLst>
            </p:cNvPr>
            <p:cNvSpPr txBox="1">
              <a:spLocks noChangeArrowheads="1"/>
            </p:cNvSpPr>
            <p:nvPr/>
          </p:nvSpPr>
          <p:spPr bwMode="auto">
            <a:xfrm rot="5400000">
              <a:off x="6290674" y="2482898"/>
              <a:ext cx="879664" cy="307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zh-CN" altLang="en-US" b="1" dirty="0">
                  <a:solidFill>
                    <a:srgbClr val="46C3CD"/>
                  </a:solidFill>
                  <a:latin typeface="Century Gothic" panose="020B0502020202020204" pitchFamily="34" charset="0"/>
                </a:rPr>
                <a:t>大型客户</a:t>
              </a:r>
              <a:endParaRPr lang="en-SG" altLang="en-US" b="1" dirty="0">
                <a:solidFill>
                  <a:srgbClr val="46C3CD"/>
                </a:solidFill>
                <a:latin typeface="Century Gothic" panose="020B0502020202020204" pitchFamily="34" charset="0"/>
              </a:endParaRPr>
            </a:p>
          </p:txBody>
        </p:sp>
      </p:grpSp>
      <p:pic>
        <p:nvPicPr>
          <p:cNvPr id="46085" name="Graphic 2" descr="Call center">
            <a:extLst>
              <a:ext uri="{FF2B5EF4-FFF2-40B4-BE49-F238E27FC236}">
                <a16:creationId xmlns:a16="http://schemas.microsoft.com/office/drawing/2014/main" id="{51C60AA3-FDB2-41DC-9649-2DF3B92CA9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4738" y="1830388"/>
            <a:ext cx="1481137" cy="148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6" name="Rectangle 12">
            <a:extLst>
              <a:ext uri="{FF2B5EF4-FFF2-40B4-BE49-F238E27FC236}">
                <a16:creationId xmlns:a16="http://schemas.microsoft.com/office/drawing/2014/main" id="{BB63B8EA-5647-4B19-B3CA-533EEFF67ABB}"/>
              </a:ext>
            </a:extLst>
          </p:cNvPr>
          <p:cNvSpPr>
            <a:spLocks noChangeArrowheads="1"/>
          </p:cNvSpPr>
          <p:nvPr/>
        </p:nvSpPr>
        <p:spPr bwMode="auto">
          <a:xfrm>
            <a:off x="0" y="4927600"/>
            <a:ext cx="28860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SG" altLang="en-US" sz="800">
                <a:solidFill>
                  <a:schemeClr val="bg1"/>
                </a:solidFill>
                <a:latin typeface="Century Gothic" panose="020B0502020202020204" pitchFamily="34" charset="0"/>
              </a:rPr>
              <a:t>Company Confidential. Strictly for Internal Circulation.</a:t>
            </a:r>
          </a:p>
        </p:txBody>
      </p:sp>
      <p:pic>
        <p:nvPicPr>
          <p:cNvPr id="46087" name="Picture 13">
            <a:extLst>
              <a:ext uri="{FF2B5EF4-FFF2-40B4-BE49-F238E27FC236}">
                <a16:creationId xmlns:a16="http://schemas.microsoft.com/office/drawing/2014/main" id="{79175740-907B-4298-8CB5-C937E794FE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0450" y="31750"/>
            <a:ext cx="42386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30" name="Shape 131">
            <a:extLst>
              <a:ext uri="{FF2B5EF4-FFF2-40B4-BE49-F238E27FC236}">
                <a16:creationId xmlns:a16="http://schemas.microsoft.com/office/drawing/2014/main" id="{C76B95B0-9B5A-486E-9528-D4E05D21D494}"/>
              </a:ext>
            </a:extLst>
          </p:cNvPr>
          <p:cNvSpPr txBox="1">
            <a:spLocks noGrp="1" noChangeArrowheads="1"/>
          </p:cNvSpPr>
          <p:nvPr>
            <p:ph type="ctrTitle" idx="4294967295"/>
          </p:nvPr>
        </p:nvSpPr>
        <p:spPr>
          <a:xfrm>
            <a:off x="156367" y="-26988"/>
            <a:ext cx="6977063" cy="625475"/>
          </a:xfrm>
        </p:spPr>
        <p:txBody>
          <a:bodyPr/>
          <a:lstStyle/>
          <a:p>
            <a:pPr eaLnBrk="1" hangingPunct="1">
              <a:buClr>
                <a:srgbClr val="FFFFFF"/>
              </a:buClr>
              <a:buFont typeface="Dosis"/>
              <a:buNone/>
            </a:pPr>
            <a:r>
              <a:rPr lang="en-SG" altLang="en-US" sz="3200" b="1" dirty="0">
                <a:solidFill>
                  <a:srgbClr val="0C64AF"/>
                </a:solidFill>
                <a:latin typeface="Century Gothic" panose="020B0502020202020204" pitchFamily="34" charset="0"/>
                <a:ea typeface="Dosis"/>
                <a:cs typeface="Dosis"/>
                <a:sym typeface="Dosis"/>
              </a:rPr>
              <a:t>SCA </a:t>
            </a:r>
            <a:r>
              <a:rPr lang="zh-CN" altLang="en-US" sz="3200" b="1" dirty="0">
                <a:solidFill>
                  <a:srgbClr val="0C64AF"/>
                </a:solidFill>
                <a:latin typeface="Century Gothic" panose="020B0502020202020204" pitchFamily="34" charset="0"/>
                <a:ea typeface="Dosis"/>
                <a:cs typeface="Dosis"/>
                <a:sym typeface="Dosis"/>
              </a:rPr>
              <a:t>收入预测</a:t>
            </a:r>
            <a:endParaRPr lang="en-US" altLang="en-US" sz="1000" dirty="0">
              <a:solidFill>
                <a:schemeClr val="tx1"/>
              </a:solidFill>
              <a:latin typeface="Century Gothic" panose="020B0502020202020204" pitchFamily="34" charset="0"/>
              <a:ea typeface="Dosis"/>
              <a:cs typeface="Dosis"/>
              <a:sym typeface="Dosis"/>
            </a:endParaRPr>
          </a:p>
        </p:txBody>
      </p:sp>
      <p:sp>
        <p:nvSpPr>
          <p:cNvPr id="21" name="Flowchart: Process 20">
            <a:extLst>
              <a:ext uri="{FF2B5EF4-FFF2-40B4-BE49-F238E27FC236}">
                <a16:creationId xmlns:a16="http://schemas.microsoft.com/office/drawing/2014/main" id="{D95ED842-8FB5-49F2-8391-71527FA8C6C1}"/>
              </a:ext>
            </a:extLst>
          </p:cNvPr>
          <p:cNvSpPr/>
          <p:nvPr/>
        </p:nvSpPr>
        <p:spPr>
          <a:xfrm>
            <a:off x="7202488" y="0"/>
            <a:ext cx="1941512" cy="5143500"/>
          </a:xfrm>
          <a:prstGeom prst="flowChartProcess">
            <a:avLst/>
          </a:prstGeom>
          <a:gradFill flip="none" rotWithShape="1">
            <a:gsLst>
              <a:gs pos="0">
                <a:srgbClr val="0C64AF"/>
              </a:gs>
              <a:gs pos="100000">
                <a:srgbClr val="46C3C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SG" altLang="en-US">
              <a:solidFill>
                <a:srgbClr val="FFFFFF"/>
              </a:solidFill>
            </a:endParaRPr>
          </a:p>
        </p:txBody>
      </p:sp>
      <p:graphicFrame>
        <p:nvGraphicFramePr>
          <p:cNvPr id="9" name="Chart 8">
            <a:extLst>
              <a:ext uri="{FF2B5EF4-FFF2-40B4-BE49-F238E27FC236}">
                <a16:creationId xmlns:a16="http://schemas.microsoft.com/office/drawing/2014/main" id="{A2B65DB1-80B2-4879-8A0F-B790BE55B6D9}"/>
              </a:ext>
            </a:extLst>
          </p:cNvPr>
          <p:cNvGraphicFramePr>
            <a:graphicFrameLocks/>
          </p:cNvGraphicFramePr>
          <p:nvPr>
            <p:extLst>
              <p:ext uri="{D42A27DB-BD31-4B8C-83A1-F6EECF244321}">
                <p14:modId xmlns:p14="http://schemas.microsoft.com/office/powerpoint/2010/main" val="2923828257"/>
              </p:ext>
            </p:extLst>
          </p:nvPr>
        </p:nvGraphicFramePr>
        <p:xfrm>
          <a:off x="0" y="482600"/>
          <a:ext cx="7137400" cy="3303588"/>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CBB7DD9D-998F-4020-879C-9C28EACAFE28}"/>
              </a:ext>
            </a:extLst>
          </p:cNvPr>
          <p:cNvSpPr txBox="1">
            <a:spLocks noChangeArrowheads="1"/>
          </p:cNvSpPr>
          <p:nvPr/>
        </p:nvSpPr>
        <p:spPr bwMode="auto">
          <a:xfrm>
            <a:off x="1898650" y="2795588"/>
            <a:ext cx="646113" cy="24606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SG" altLang="en-US" sz="1000" b="1">
                <a:latin typeface="Century Gothic" panose="020B0502020202020204" pitchFamily="34" charset="0"/>
              </a:rPr>
              <a:t>USD 3M</a:t>
            </a:r>
          </a:p>
        </p:txBody>
      </p:sp>
      <p:sp>
        <p:nvSpPr>
          <p:cNvPr id="15" name="TextBox 14">
            <a:extLst>
              <a:ext uri="{FF2B5EF4-FFF2-40B4-BE49-F238E27FC236}">
                <a16:creationId xmlns:a16="http://schemas.microsoft.com/office/drawing/2014/main" id="{E6638755-CB7C-4446-A519-5F9FE713E477}"/>
              </a:ext>
            </a:extLst>
          </p:cNvPr>
          <p:cNvSpPr txBox="1">
            <a:spLocks noChangeArrowheads="1"/>
          </p:cNvSpPr>
          <p:nvPr/>
        </p:nvSpPr>
        <p:spPr bwMode="auto">
          <a:xfrm>
            <a:off x="3781425" y="2325688"/>
            <a:ext cx="788988" cy="24606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SG" altLang="en-US" sz="1000" b="1">
                <a:latin typeface="Century Gothic" panose="020B0502020202020204" pitchFamily="34" charset="0"/>
              </a:rPr>
              <a:t>USD 9.6M </a:t>
            </a:r>
          </a:p>
        </p:txBody>
      </p:sp>
      <p:sp>
        <p:nvSpPr>
          <p:cNvPr id="16" name="TextBox 15">
            <a:extLst>
              <a:ext uri="{FF2B5EF4-FFF2-40B4-BE49-F238E27FC236}">
                <a16:creationId xmlns:a16="http://schemas.microsoft.com/office/drawing/2014/main" id="{9185E246-1EB6-4F28-A08C-CB65F2CBFB85}"/>
              </a:ext>
            </a:extLst>
          </p:cNvPr>
          <p:cNvSpPr txBox="1">
            <a:spLocks noChangeArrowheads="1"/>
          </p:cNvSpPr>
          <p:nvPr/>
        </p:nvSpPr>
        <p:spPr bwMode="auto">
          <a:xfrm>
            <a:off x="5626100" y="1314450"/>
            <a:ext cx="719138" cy="24606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SG" altLang="en-US" sz="1000" b="1">
                <a:latin typeface="Century Gothic" panose="020B0502020202020204" pitchFamily="34" charset="0"/>
              </a:rPr>
              <a:t>USD 28M</a:t>
            </a:r>
          </a:p>
        </p:txBody>
      </p:sp>
      <p:graphicFrame>
        <p:nvGraphicFramePr>
          <p:cNvPr id="12" name="Table 11">
            <a:extLst>
              <a:ext uri="{FF2B5EF4-FFF2-40B4-BE49-F238E27FC236}">
                <a16:creationId xmlns:a16="http://schemas.microsoft.com/office/drawing/2014/main" id="{CC8A40EC-2710-4FE5-8B7C-B890E278E05C}"/>
              </a:ext>
            </a:extLst>
          </p:cNvPr>
          <p:cNvGraphicFramePr>
            <a:graphicFrameLocks noGrp="1"/>
          </p:cNvGraphicFramePr>
          <p:nvPr>
            <p:extLst>
              <p:ext uri="{D42A27DB-BD31-4B8C-83A1-F6EECF244321}">
                <p14:modId xmlns:p14="http://schemas.microsoft.com/office/powerpoint/2010/main" val="1042433165"/>
              </p:ext>
            </p:extLst>
          </p:nvPr>
        </p:nvGraphicFramePr>
        <p:xfrm>
          <a:off x="156367" y="3728245"/>
          <a:ext cx="6562724" cy="1249362"/>
        </p:xfrm>
        <a:graphic>
          <a:graphicData uri="http://schemas.openxmlformats.org/drawingml/2006/table">
            <a:tbl>
              <a:tblPr firstRow="1" bandRow="1">
                <a:tableStyleId>{9CFEDAE9-054F-4B70-95D3-F59AB6E99253}</a:tableStyleId>
              </a:tblPr>
              <a:tblGrid>
                <a:gridCol w="2650459">
                  <a:extLst>
                    <a:ext uri="{9D8B030D-6E8A-4147-A177-3AD203B41FA5}">
                      <a16:colId xmlns:a16="http://schemas.microsoft.com/office/drawing/2014/main" val="3291439540"/>
                    </a:ext>
                  </a:extLst>
                </a:gridCol>
                <a:gridCol w="1288279">
                  <a:extLst>
                    <a:ext uri="{9D8B030D-6E8A-4147-A177-3AD203B41FA5}">
                      <a16:colId xmlns:a16="http://schemas.microsoft.com/office/drawing/2014/main" val="2688538856"/>
                    </a:ext>
                  </a:extLst>
                </a:gridCol>
                <a:gridCol w="874662">
                  <a:extLst>
                    <a:ext uri="{9D8B030D-6E8A-4147-A177-3AD203B41FA5}">
                      <a16:colId xmlns:a16="http://schemas.microsoft.com/office/drawing/2014/main" val="671177535"/>
                    </a:ext>
                  </a:extLst>
                </a:gridCol>
                <a:gridCol w="874662">
                  <a:extLst>
                    <a:ext uri="{9D8B030D-6E8A-4147-A177-3AD203B41FA5}">
                      <a16:colId xmlns:a16="http://schemas.microsoft.com/office/drawing/2014/main" val="2962383115"/>
                    </a:ext>
                  </a:extLst>
                </a:gridCol>
                <a:gridCol w="874662">
                  <a:extLst>
                    <a:ext uri="{9D8B030D-6E8A-4147-A177-3AD203B41FA5}">
                      <a16:colId xmlns:a16="http://schemas.microsoft.com/office/drawing/2014/main" val="484643660"/>
                    </a:ext>
                  </a:extLst>
                </a:gridCol>
              </a:tblGrid>
              <a:tr h="259846">
                <a:tc rowSpan="2">
                  <a:txBody>
                    <a:bodyPr/>
                    <a:lstStyle/>
                    <a:p>
                      <a:pPr algn="ctr"/>
                      <a:r>
                        <a:rPr lang="zh-CN" altLang="en-US" sz="1000" b="1" dirty="0">
                          <a:solidFill>
                            <a:schemeClr val="tx1"/>
                          </a:solidFill>
                          <a:latin typeface="Century Gothic" panose="020B0502020202020204" pitchFamily="34" charset="0"/>
                        </a:rPr>
                        <a:t>客户细分</a:t>
                      </a:r>
                      <a:r>
                        <a:rPr lang="en-SG" sz="700" b="0" dirty="0">
                          <a:solidFill>
                            <a:schemeClr val="tx1"/>
                          </a:solidFill>
                          <a:latin typeface="Century Gothic" panose="020B0502020202020204" pitchFamily="34" charset="0"/>
                        </a:rPr>
                        <a:t>(</a:t>
                      </a:r>
                      <a:r>
                        <a:rPr lang="zh-CN" altLang="en-US" sz="700" b="0" dirty="0">
                          <a:solidFill>
                            <a:schemeClr val="tx1"/>
                          </a:solidFill>
                          <a:latin typeface="Century Gothic" panose="020B0502020202020204" pitchFamily="34" charset="0"/>
                        </a:rPr>
                        <a:t>平均的用户数量</a:t>
                      </a:r>
                      <a:r>
                        <a:rPr lang="en-SG" sz="700" b="0" dirty="0">
                          <a:solidFill>
                            <a:schemeClr val="tx1"/>
                          </a:solidFill>
                          <a:latin typeface="Century Gothic" panose="020B0502020202020204" pitchFamily="34" charset="0"/>
                        </a:rPr>
                        <a:t>)</a:t>
                      </a:r>
                    </a:p>
                  </a:txBody>
                  <a:tcPr marL="91456" marR="91456" marT="45735" marB="45735">
                    <a:lnL w="12700" cap="flat" cmpd="sng" algn="ctr">
                      <a:solidFill>
                        <a:srgbClr val="0C64AF"/>
                      </a:solidFill>
                      <a:prstDash val="solid"/>
                      <a:round/>
                      <a:headEnd type="none" w="med" len="med"/>
                      <a:tailEnd type="none" w="med" len="med"/>
                    </a:lnL>
                    <a:lnR w="12700" cap="flat" cmpd="sng" algn="ctr">
                      <a:solidFill>
                        <a:srgbClr val="0C64AF"/>
                      </a:solidFill>
                      <a:prstDash val="solid"/>
                      <a:round/>
                      <a:headEnd type="none" w="med" len="med"/>
                      <a:tailEnd type="none" w="med" len="med"/>
                    </a:lnR>
                    <a:lnT w="12700" cap="flat" cmpd="sng" algn="ctr">
                      <a:solidFill>
                        <a:srgbClr val="0C64AF"/>
                      </a:solidFill>
                      <a:prstDash val="solid"/>
                      <a:round/>
                      <a:headEnd type="none" w="med" len="med"/>
                      <a:tailEnd type="none" w="med" len="med"/>
                    </a:lnT>
                    <a:lnB w="12700" cap="flat" cmpd="sng" algn="ctr">
                      <a:solidFill>
                        <a:srgbClr val="0C64AF"/>
                      </a:solidFill>
                      <a:prstDash val="solid"/>
                      <a:round/>
                      <a:headEnd type="none" w="med" len="med"/>
                      <a:tailEnd type="none" w="med" len="med"/>
                    </a:lnB>
                    <a:solidFill>
                      <a:srgbClr val="0C64AF"/>
                    </a:solidFill>
                  </a:tcPr>
                </a:tc>
                <a:tc rowSpan="2">
                  <a:txBody>
                    <a:bodyPr/>
                    <a:lstStyle/>
                    <a:p>
                      <a:pPr algn="ctr"/>
                      <a:r>
                        <a:rPr lang="zh-CN" altLang="en-US" sz="1000" b="1" dirty="0">
                          <a:solidFill>
                            <a:schemeClr val="tx1"/>
                          </a:solidFill>
                          <a:latin typeface="Century Gothic" panose="020B0502020202020204" pitchFamily="34" charset="0"/>
                        </a:rPr>
                        <a:t>平均收益率</a:t>
                      </a:r>
                      <a:endParaRPr lang="en-SG" altLang="zh-CN" sz="1000" b="1" dirty="0">
                        <a:solidFill>
                          <a:schemeClr val="tx1"/>
                        </a:solidFill>
                        <a:latin typeface="Century Gothic" panose="020B0502020202020204" pitchFamily="34" charset="0"/>
                      </a:endParaRPr>
                    </a:p>
                    <a:p>
                      <a:pPr algn="ctr"/>
                      <a:r>
                        <a:rPr lang="zh-CN" altLang="en-US" sz="800" dirty="0"/>
                        <a:t>基于定价模型减去佣金</a:t>
                      </a:r>
                      <a:endParaRPr lang="en-SG" sz="700" b="0" dirty="0">
                        <a:solidFill>
                          <a:schemeClr val="tx1"/>
                        </a:solidFill>
                        <a:latin typeface="Century Gothic" panose="020B0502020202020204" pitchFamily="34" charset="0"/>
                      </a:endParaRPr>
                    </a:p>
                  </a:txBody>
                  <a:tcPr marL="91456" marR="91456" marT="45735" marB="45735">
                    <a:lnL w="12700" cap="flat" cmpd="sng" algn="ctr">
                      <a:solidFill>
                        <a:srgbClr val="0C64AF"/>
                      </a:solidFill>
                      <a:prstDash val="solid"/>
                      <a:round/>
                      <a:headEnd type="none" w="med" len="med"/>
                      <a:tailEnd type="none" w="med" len="med"/>
                    </a:lnL>
                    <a:lnR w="12700" cap="flat" cmpd="sng" algn="ctr">
                      <a:solidFill>
                        <a:srgbClr val="0C64AF"/>
                      </a:solidFill>
                      <a:prstDash val="solid"/>
                      <a:round/>
                      <a:headEnd type="none" w="med" len="med"/>
                      <a:tailEnd type="none" w="med" len="med"/>
                    </a:lnR>
                    <a:lnT w="12700" cap="flat" cmpd="sng" algn="ctr">
                      <a:solidFill>
                        <a:srgbClr val="0C64AF"/>
                      </a:solidFill>
                      <a:prstDash val="solid"/>
                      <a:round/>
                      <a:headEnd type="none" w="med" len="med"/>
                      <a:tailEnd type="none" w="med" len="med"/>
                    </a:lnT>
                    <a:lnB w="12700" cap="flat" cmpd="sng" algn="ctr">
                      <a:solidFill>
                        <a:srgbClr val="0C64AF"/>
                      </a:solidFill>
                      <a:prstDash val="solid"/>
                      <a:round/>
                      <a:headEnd type="none" w="med" len="med"/>
                      <a:tailEnd type="none" w="med" len="med"/>
                    </a:lnB>
                    <a:solidFill>
                      <a:srgbClr val="0C64AF"/>
                    </a:solidFill>
                  </a:tcPr>
                </a:tc>
                <a:tc gridSpan="3">
                  <a:txBody>
                    <a:bodyPr/>
                    <a:lstStyle/>
                    <a:p>
                      <a:pPr algn="ctr"/>
                      <a:r>
                        <a:rPr lang="zh-CN" altLang="en-US" sz="1000" b="1" dirty="0">
                          <a:solidFill>
                            <a:schemeClr val="tx1"/>
                          </a:solidFill>
                          <a:latin typeface="Century Gothic" panose="020B0502020202020204" pitchFamily="34" charset="0"/>
                        </a:rPr>
                        <a:t>客户的数量</a:t>
                      </a:r>
                      <a:endParaRPr lang="en-SG" sz="1000" b="1" dirty="0">
                        <a:solidFill>
                          <a:schemeClr val="tx1"/>
                        </a:solidFill>
                        <a:latin typeface="Century Gothic" panose="020B0502020202020204" pitchFamily="34" charset="0"/>
                      </a:endParaRPr>
                    </a:p>
                  </a:txBody>
                  <a:tcPr marL="91456" marR="91456" marT="45735" marB="45735">
                    <a:lnL w="12700" cap="flat" cmpd="sng" algn="ctr">
                      <a:solidFill>
                        <a:srgbClr val="0C64AF"/>
                      </a:solidFill>
                      <a:prstDash val="solid"/>
                      <a:round/>
                      <a:headEnd type="none" w="med" len="med"/>
                      <a:tailEnd type="none" w="med" len="med"/>
                    </a:lnL>
                    <a:lnR w="12700" cap="flat" cmpd="sng" algn="ctr">
                      <a:solidFill>
                        <a:srgbClr val="0C64AF"/>
                      </a:solidFill>
                      <a:prstDash val="solid"/>
                      <a:round/>
                      <a:headEnd type="none" w="med" len="med"/>
                      <a:tailEnd type="none" w="med" len="med"/>
                    </a:lnR>
                    <a:lnT w="12700" cap="flat" cmpd="sng" algn="ctr">
                      <a:solidFill>
                        <a:srgbClr val="0C64AF"/>
                      </a:solidFill>
                      <a:prstDash val="solid"/>
                      <a:round/>
                      <a:headEnd type="none" w="med" len="med"/>
                      <a:tailEnd type="none" w="med" len="med"/>
                    </a:lnT>
                    <a:lnB w="12700" cap="flat" cmpd="sng" algn="ctr">
                      <a:solidFill>
                        <a:srgbClr val="0C64AF"/>
                      </a:solidFill>
                      <a:prstDash val="solid"/>
                      <a:round/>
                      <a:headEnd type="none" w="med" len="med"/>
                      <a:tailEnd type="none" w="med" len="med"/>
                    </a:lnB>
                    <a:solidFill>
                      <a:srgbClr val="0C64AF"/>
                    </a:solidFill>
                  </a:tcPr>
                </a:tc>
                <a:tc hMerge="1">
                  <a:txBody>
                    <a:bodyPr/>
                    <a:lstStyle/>
                    <a:p>
                      <a:pPr algn="ctr"/>
                      <a:endParaRPr lang="en-SG" sz="1000" b="1" dirty="0">
                        <a:solidFill>
                          <a:schemeClr val="tx1"/>
                        </a:solidFill>
                        <a:latin typeface="Century Gothic" panose="020B0502020202020204" pitchFamily="34" charset="0"/>
                      </a:endParaRPr>
                    </a:p>
                  </a:txBody>
                  <a:tcPr>
                    <a:lnL w="12700" cap="flat" cmpd="sng" algn="ctr">
                      <a:solidFill>
                        <a:srgbClr val="0C64AF"/>
                      </a:solidFill>
                      <a:prstDash val="solid"/>
                      <a:round/>
                      <a:headEnd type="none" w="med" len="med"/>
                      <a:tailEnd type="none" w="med" len="med"/>
                    </a:lnL>
                    <a:lnR w="12700" cap="flat" cmpd="sng" algn="ctr">
                      <a:solidFill>
                        <a:srgbClr val="0C64AF"/>
                      </a:solidFill>
                      <a:prstDash val="solid"/>
                      <a:round/>
                      <a:headEnd type="none" w="med" len="med"/>
                      <a:tailEnd type="none" w="med" len="med"/>
                    </a:lnR>
                    <a:lnT w="12700" cap="flat" cmpd="sng" algn="ctr">
                      <a:solidFill>
                        <a:srgbClr val="0C64AF"/>
                      </a:solidFill>
                      <a:prstDash val="solid"/>
                      <a:round/>
                      <a:headEnd type="none" w="med" len="med"/>
                      <a:tailEnd type="none" w="med" len="med"/>
                    </a:lnT>
                    <a:lnB w="12700" cap="flat" cmpd="sng" algn="ctr">
                      <a:solidFill>
                        <a:srgbClr val="0C64AF"/>
                      </a:solidFill>
                      <a:prstDash val="solid"/>
                      <a:round/>
                      <a:headEnd type="none" w="med" len="med"/>
                      <a:tailEnd type="none" w="med" len="med"/>
                    </a:lnB>
                    <a:solidFill>
                      <a:srgbClr val="0C64AF"/>
                    </a:solidFill>
                  </a:tcPr>
                </a:tc>
                <a:tc hMerge="1">
                  <a:txBody>
                    <a:bodyPr/>
                    <a:lstStyle/>
                    <a:p>
                      <a:pPr algn="ctr"/>
                      <a:endParaRPr lang="en-SG" sz="1000" b="1" dirty="0">
                        <a:solidFill>
                          <a:schemeClr val="tx1"/>
                        </a:solidFill>
                        <a:latin typeface="Century Gothic" panose="020B0502020202020204" pitchFamily="34" charset="0"/>
                      </a:endParaRPr>
                    </a:p>
                  </a:txBody>
                  <a:tcPr>
                    <a:lnL w="12700" cap="flat" cmpd="sng" algn="ctr">
                      <a:solidFill>
                        <a:srgbClr val="0C64AF"/>
                      </a:solidFill>
                      <a:prstDash val="solid"/>
                      <a:round/>
                      <a:headEnd type="none" w="med" len="med"/>
                      <a:tailEnd type="none" w="med" len="med"/>
                    </a:lnL>
                    <a:lnR w="12700" cap="flat" cmpd="sng" algn="ctr">
                      <a:solidFill>
                        <a:srgbClr val="0C64AF"/>
                      </a:solidFill>
                      <a:prstDash val="solid"/>
                      <a:round/>
                      <a:headEnd type="none" w="med" len="med"/>
                      <a:tailEnd type="none" w="med" len="med"/>
                    </a:lnR>
                    <a:lnT w="12700" cap="flat" cmpd="sng" algn="ctr">
                      <a:solidFill>
                        <a:srgbClr val="0C64AF"/>
                      </a:solidFill>
                      <a:prstDash val="solid"/>
                      <a:round/>
                      <a:headEnd type="none" w="med" len="med"/>
                      <a:tailEnd type="none" w="med" len="med"/>
                    </a:lnT>
                    <a:lnB w="12700" cap="flat" cmpd="sng" algn="ctr">
                      <a:solidFill>
                        <a:srgbClr val="0C64AF"/>
                      </a:solidFill>
                      <a:prstDash val="solid"/>
                      <a:round/>
                      <a:headEnd type="none" w="med" len="med"/>
                      <a:tailEnd type="none" w="med" len="med"/>
                    </a:lnB>
                    <a:solidFill>
                      <a:srgbClr val="0C64AF"/>
                    </a:solidFill>
                  </a:tcPr>
                </a:tc>
                <a:extLst>
                  <a:ext uri="{0D108BD9-81ED-4DB2-BD59-A6C34878D82A}">
                    <a16:rowId xmlns:a16="http://schemas.microsoft.com/office/drawing/2014/main" val="1558957580"/>
                  </a:ext>
                </a:extLst>
              </a:tr>
              <a:tr h="243919">
                <a:tc vMerge="1">
                  <a:txBody>
                    <a:bodyPr/>
                    <a:lstStyle/>
                    <a:p>
                      <a:pPr algn="ctr"/>
                      <a:endParaRPr lang="en-SG" sz="1000" b="1" dirty="0">
                        <a:solidFill>
                          <a:schemeClr val="tx1"/>
                        </a:solidFill>
                        <a:latin typeface="Century Gothic" panose="020B0502020202020204" pitchFamily="34" charset="0"/>
                      </a:endParaRPr>
                    </a:p>
                  </a:txBody>
                  <a:tcPr>
                    <a:lnL w="12700" cap="flat" cmpd="sng" algn="ctr">
                      <a:solidFill>
                        <a:srgbClr val="0C64AF"/>
                      </a:solidFill>
                      <a:prstDash val="solid"/>
                      <a:round/>
                      <a:headEnd type="none" w="med" len="med"/>
                      <a:tailEnd type="none" w="med" len="med"/>
                    </a:lnL>
                    <a:lnR w="12700" cap="flat" cmpd="sng" algn="ctr">
                      <a:solidFill>
                        <a:srgbClr val="0C64AF"/>
                      </a:solidFill>
                      <a:prstDash val="solid"/>
                      <a:round/>
                      <a:headEnd type="none" w="med" len="med"/>
                      <a:tailEnd type="none" w="med" len="med"/>
                    </a:lnR>
                    <a:lnT w="12700" cap="flat" cmpd="sng" algn="ctr">
                      <a:solidFill>
                        <a:srgbClr val="0C64AF"/>
                      </a:solidFill>
                      <a:prstDash val="solid"/>
                      <a:round/>
                      <a:headEnd type="none" w="med" len="med"/>
                      <a:tailEnd type="none" w="med" len="med"/>
                    </a:lnT>
                    <a:lnB w="12700" cap="flat" cmpd="sng" algn="ctr">
                      <a:solidFill>
                        <a:srgbClr val="0C64AF"/>
                      </a:solidFill>
                      <a:prstDash val="solid"/>
                      <a:round/>
                      <a:headEnd type="none" w="med" len="med"/>
                      <a:tailEnd type="none" w="med" len="med"/>
                    </a:lnB>
                    <a:solidFill>
                      <a:srgbClr val="0C64AF"/>
                    </a:solidFill>
                  </a:tcPr>
                </a:tc>
                <a:tc vMerge="1">
                  <a:txBody>
                    <a:bodyPr/>
                    <a:lstStyle/>
                    <a:p>
                      <a:pPr algn="ctr"/>
                      <a:endParaRPr lang="en-SG" sz="1000" b="1" dirty="0">
                        <a:solidFill>
                          <a:schemeClr val="tx1"/>
                        </a:solidFill>
                        <a:latin typeface="Century Gothic" panose="020B0502020202020204" pitchFamily="34" charset="0"/>
                      </a:endParaRPr>
                    </a:p>
                  </a:txBody>
                  <a:tcPr>
                    <a:lnL w="12700" cap="flat" cmpd="sng" algn="ctr">
                      <a:solidFill>
                        <a:srgbClr val="0C64AF"/>
                      </a:solidFill>
                      <a:prstDash val="solid"/>
                      <a:round/>
                      <a:headEnd type="none" w="med" len="med"/>
                      <a:tailEnd type="none" w="med" len="med"/>
                    </a:lnL>
                    <a:lnR w="12700" cap="flat" cmpd="sng" algn="ctr">
                      <a:solidFill>
                        <a:srgbClr val="0C64AF"/>
                      </a:solidFill>
                      <a:prstDash val="solid"/>
                      <a:round/>
                      <a:headEnd type="none" w="med" len="med"/>
                      <a:tailEnd type="none" w="med" len="med"/>
                    </a:lnR>
                    <a:lnT w="12700" cap="flat" cmpd="sng" algn="ctr">
                      <a:solidFill>
                        <a:srgbClr val="0C64AF"/>
                      </a:solidFill>
                      <a:prstDash val="solid"/>
                      <a:round/>
                      <a:headEnd type="none" w="med" len="med"/>
                      <a:tailEnd type="none" w="med" len="med"/>
                    </a:lnT>
                    <a:lnB w="12700" cap="flat" cmpd="sng" algn="ctr">
                      <a:solidFill>
                        <a:srgbClr val="0C64AF"/>
                      </a:solidFill>
                      <a:prstDash val="solid"/>
                      <a:round/>
                      <a:headEnd type="none" w="med" len="med"/>
                      <a:tailEnd type="none" w="med" len="med"/>
                    </a:lnB>
                    <a:solidFill>
                      <a:srgbClr val="0C64AF"/>
                    </a:solidFill>
                  </a:tcPr>
                </a:tc>
                <a:tc>
                  <a:txBody>
                    <a:bodyPr/>
                    <a:lstStyle/>
                    <a:p>
                      <a:pPr algn="ctr"/>
                      <a:r>
                        <a:rPr lang="en-SG" sz="1000" b="1" dirty="0">
                          <a:solidFill>
                            <a:schemeClr val="tx1"/>
                          </a:solidFill>
                          <a:latin typeface="Century Gothic" panose="020B0502020202020204" pitchFamily="34" charset="0"/>
                        </a:rPr>
                        <a:t>2019</a:t>
                      </a:r>
                    </a:p>
                  </a:txBody>
                  <a:tcPr marL="91456" marR="91456" marT="45735" marB="45735">
                    <a:lnL w="12700" cap="flat" cmpd="sng" algn="ctr">
                      <a:solidFill>
                        <a:srgbClr val="0C64AF"/>
                      </a:solidFill>
                      <a:prstDash val="solid"/>
                      <a:round/>
                      <a:headEnd type="none" w="med" len="med"/>
                      <a:tailEnd type="none" w="med" len="med"/>
                    </a:lnL>
                    <a:lnR w="12700" cap="flat" cmpd="sng" algn="ctr">
                      <a:solidFill>
                        <a:srgbClr val="0C64AF"/>
                      </a:solidFill>
                      <a:prstDash val="solid"/>
                      <a:round/>
                      <a:headEnd type="none" w="med" len="med"/>
                      <a:tailEnd type="none" w="med" len="med"/>
                    </a:lnR>
                    <a:lnT w="12700" cap="flat" cmpd="sng" algn="ctr">
                      <a:solidFill>
                        <a:srgbClr val="0C64AF"/>
                      </a:solidFill>
                      <a:prstDash val="solid"/>
                      <a:round/>
                      <a:headEnd type="none" w="med" len="med"/>
                      <a:tailEnd type="none" w="med" len="med"/>
                    </a:lnT>
                    <a:lnB w="12700" cap="flat" cmpd="sng" algn="ctr">
                      <a:solidFill>
                        <a:srgbClr val="0C64AF"/>
                      </a:solidFill>
                      <a:prstDash val="solid"/>
                      <a:round/>
                      <a:headEnd type="none" w="med" len="med"/>
                      <a:tailEnd type="none" w="med" len="med"/>
                    </a:lnB>
                    <a:solidFill>
                      <a:srgbClr val="0C64AF"/>
                    </a:solidFill>
                  </a:tcPr>
                </a:tc>
                <a:tc>
                  <a:txBody>
                    <a:bodyPr/>
                    <a:lstStyle/>
                    <a:p>
                      <a:pPr algn="ctr"/>
                      <a:r>
                        <a:rPr lang="en-SG" sz="1000" b="1" dirty="0">
                          <a:solidFill>
                            <a:schemeClr val="tx1"/>
                          </a:solidFill>
                          <a:latin typeface="Century Gothic" panose="020B0502020202020204" pitchFamily="34" charset="0"/>
                        </a:rPr>
                        <a:t>2020 (3.2x)</a:t>
                      </a:r>
                    </a:p>
                  </a:txBody>
                  <a:tcPr marL="91456" marR="91456" marT="45735" marB="45735">
                    <a:lnL w="12700" cap="flat" cmpd="sng" algn="ctr">
                      <a:solidFill>
                        <a:srgbClr val="0C64AF"/>
                      </a:solidFill>
                      <a:prstDash val="solid"/>
                      <a:round/>
                      <a:headEnd type="none" w="med" len="med"/>
                      <a:tailEnd type="none" w="med" len="med"/>
                    </a:lnL>
                    <a:lnR w="12700" cap="flat" cmpd="sng" algn="ctr">
                      <a:solidFill>
                        <a:srgbClr val="0C64AF"/>
                      </a:solidFill>
                      <a:prstDash val="solid"/>
                      <a:round/>
                      <a:headEnd type="none" w="med" len="med"/>
                      <a:tailEnd type="none" w="med" len="med"/>
                    </a:lnR>
                    <a:lnT w="12700" cap="flat" cmpd="sng" algn="ctr">
                      <a:solidFill>
                        <a:srgbClr val="0C64AF"/>
                      </a:solidFill>
                      <a:prstDash val="solid"/>
                      <a:round/>
                      <a:headEnd type="none" w="med" len="med"/>
                      <a:tailEnd type="none" w="med" len="med"/>
                    </a:lnT>
                    <a:lnB w="12700" cap="flat" cmpd="sng" algn="ctr">
                      <a:solidFill>
                        <a:srgbClr val="0C64AF"/>
                      </a:solidFill>
                      <a:prstDash val="solid"/>
                      <a:round/>
                      <a:headEnd type="none" w="med" len="med"/>
                      <a:tailEnd type="none" w="med" len="med"/>
                    </a:lnB>
                    <a:solidFill>
                      <a:srgbClr val="0C64AF"/>
                    </a:solidFill>
                  </a:tcPr>
                </a:tc>
                <a:tc>
                  <a:txBody>
                    <a:bodyPr/>
                    <a:lstStyle/>
                    <a:p>
                      <a:pPr algn="ctr"/>
                      <a:r>
                        <a:rPr lang="en-SG" sz="1000" b="1" dirty="0">
                          <a:solidFill>
                            <a:schemeClr val="tx1"/>
                          </a:solidFill>
                          <a:latin typeface="Century Gothic" panose="020B0502020202020204" pitchFamily="34" charset="0"/>
                        </a:rPr>
                        <a:t>2021 (2.9x)</a:t>
                      </a:r>
                    </a:p>
                  </a:txBody>
                  <a:tcPr marL="91456" marR="91456" marT="45735" marB="45735">
                    <a:lnL w="12700" cap="flat" cmpd="sng" algn="ctr">
                      <a:solidFill>
                        <a:srgbClr val="0C64AF"/>
                      </a:solidFill>
                      <a:prstDash val="solid"/>
                      <a:round/>
                      <a:headEnd type="none" w="med" len="med"/>
                      <a:tailEnd type="none" w="med" len="med"/>
                    </a:lnL>
                    <a:lnR w="12700" cap="flat" cmpd="sng" algn="ctr">
                      <a:solidFill>
                        <a:srgbClr val="0C64AF"/>
                      </a:solidFill>
                      <a:prstDash val="solid"/>
                      <a:round/>
                      <a:headEnd type="none" w="med" len="med"/>
                      <a:tailEnd type="none" w="med" len="med"/>
                    </a:lnR>
                    <a:lnT w="12700" cap="flat" cmpd="sng" algn="ctr">
                      <a:solidFill>
                        <a:srgbClr val="0C64AF"/>
                      </a:solidFill>
                      <a:prstDash val="solid"/>
                      <a:round/>
                      <a:headEnd type="none" w="med" len="med"/>
                      <a:tailEnd type="none" w="med" len="med"/>
                    </a:lnT>
                    <a:lnB w="12700" cap="flat" cmpd="sng" algn="ctr">
                      <a:solidFill>
                        <a:srgbClr val="0C64AF"/>
                      </a:solidFill>
                      <a:prstDash val="solid"/>
                      <a:round/>
                      <a:headEnd type="none" w="med" len="med"/>
                      <a:tailEnd type="none" w="med" len="med"/>
                    </a:lnB>
                    <a:solidFill>
                      <a:srgbClr val="0C64AF"/>
                    </a:solidFill>
                  </a:tcPr>
                </a:tc>
                <a:extLst>
                  <a:ext uri="{0D108BD9-81ED-4DB2-BD59-A6C34878D82A}">
                    <a16:rowId xmlns:a16="http://schemas.microsoft.com/office/drawing/2014/main" val="3709424379"/>
                  </a:ext>
                </a:extLst>
              </a:tr>
              <a:tr h="259219">
                <a:tc>
                  <a:txBody>
                    <a:bodyPr/>
                    <a:lstStyle/>
                    <a:p>
                      <a:pPr algn="ctr"/>
                      <a:r>
                        <a:rPr lang="zh-CN" altLang="en-US" sz="900" dirty="0">
                          <a:solidFill>
                            <a:sysClr val="windowText" lastClr="000000"/>
                          </a:solidFill>
                          <a:latin typeface="Century Gothic" panose="020B0502020202020204" pitchFamily="34" charset="0"/>
                        </a:rPr>
                        <a:t>大型</a:t>
                      </a:r>
                      <a:r>
                        <a:rPr lang="en-SG" sz="900" dirty="0">
                          <a:solidFill>
                            <a:sysClr val="windowText" lastClr="000000"/>
                          </a:solidFill>
                          <a:latin typeface="Century Gothic" panose="020B0502020202020204" pitchFamily="34" charset="0"/>
                        </a:rPr>
                        <a:t>/</a:t>
                      </a:r>
                      <a:r>
                        <a:rPr lang="zh-CN" altLang="en-US" sz="900" dirty="0">
                          <a:solidFill>
                            <a:sysClr val="windowText" lastClr="000000"/>
                          </a:solidFill>
                          <a:latin typeface="Century Gothic" panose="020B0502020202020204" pitchFamily="34" charset="0"/>
                        </a:rPr>
                        <a:t>巨型客户源</a:t>
                      </a:r>
                      <a:r>
                        <a:rPr lang="en-SG" sz="900" dirty="0">
                          <a:solidFill>
                            <a:sysClr val="windowText" lastClr="000000"/>
                          </a:solidFill>
                          <a:latin typeface="Century Gothic" panose="020B0502020202020204" pitchFamily="34" charset="0"/>
                        </a:rPr>
                        <a:t>(150/500 </a:t>
                      </a:r>
                      <a:r>
                        <a:rPr lang="zh-CN" altLang="en-US" sz="900" dirty="0">
                          <a:solidFill>
                            <a:sysClr val="windowText" lastClr="000000"/>
                          </a:solidFill>
                          <a:latin typeface="Century Gothic" panose="020B0502020202020204" pitchFamily="34" charset="0"/>
                        </a:rPr>
                        <a:t>用户</a:t>
                      </a:r>
                      <a:r>
                        <a:rPr lang="en-SG" sz="900" dirty="0">
                          <a:solidFill>
                            <a:sysClr val="windowText" lastClr="000000"/>
                          </a:solidFill>
                          <a:latin typeface="Century Gothic" panose="020B0502020202020204" pitchFamily="34" charset="0"/>
                        </a:rPr>
                        <a:t>)</a:t>
                      </a:r>
                    </a:p>
                  </a:txBody>
                  <a:tcPr marL="91456" marR="91456" marT="45735" marB="45735">
                    <a:lnL w="12700" cap="flat" cmpd="sng" algn="ctr">
                      <a:solidFill>
                        <a:srgbClr val="0C64AF"/>
                      </a:solidFill>
                      <a:prstDash val="solid"/>
                      <a:round/>
                      <a:headEnd type="none" w="med" len="med"/>
                      <a:tailEnd type="none" w="med" len="med"/>
                    </a:lnL>
                    <a:lnR w="12700" cap="flat" cmpd="sng" algn="ctr">
                      <a:solidFill>
                        <a:srgbClr val="0C64AF"/>
                      </a:solidFill>
                      <a:prstDash val="solid"/>
                      <a:round/>
                      <a:headEnd type="none" w="med" len="med"/>
                      <a:tailEnd type="none" w="med" len="med"/>
                    </a:lnR>
                    <a:lnT w="12700" cap="flat" cmpd="sng" algn="ctr">
                      <a:solidFill>
                        <a:srgbClr val="0C64AF"/>
                      </a:solidFill>
                      <a:prstDash val="solid"/>
                      <a:round/>
                      <a:headEnd type="none" w="med" len="med"/>
                      <a:tailEnd type="none" w="med" len="med"/>
                    </a:lnT>
                    <a:lnB w="12700" cap="flat" cmpd="sng" algn="ctr">
                      <a:solidFill>
                        <a:srgbClr val="0C64AF"/>
                      </a:solidFill>
                      <a:prstDash val="solid"/>
                      <a:round/>
                      <a:headEnd type="none" w="med" len="med"/>
                      <a:tailEnd type="none" w="med" len="med"/>
                    </a:lnB>
                  </a:tcPr>
                </a:tc>
                <a:tc>
                  <a:txBody>
                    <a:bodyPr/>
                    <a:lstStyle/>
                    <a:p>
                      <a:pPr algn="ctr"/>
                      <a:r>
                        <a:rPr lang="en-SG" sz="900" dirty="0">
                          <a:solidFill>
                            <a:sysClr val="windowText" lastClr="000000"/>
                          </a:solidFill>
                          <a:latin typeface="Century Gothic" panose="020B0502020202020204" pitchFamily="34" charset="0"/>
                        </a:rPr>
                        <a:t>USD 50k – 95k</a:t>
                      </a:r>
                    </a:p>
                  </a:txBody>
                  <a:tcPr marL="91456" marR="91456" marT="45735" marB="45735">
                    <a:lnL w="12700" cap="flat" cmpd="sng" algn="ctr">
                      <a:solidFill>
                        <a:srgbClr val="0C64AF"/>
                      </a:solidFill>
                      <a:prstDash val="solid"/>
                      <a:round/>
                      <a:headEnd type="none" w="med" len="med"/>
                      <a:tailEnd type="none" w="med" len="med"/>
                    </a:lnL>
                    <a:lnR w="12700" cap="flat" cmpd="sng" algn="ctr">
                      <a:solidFill>
                        <a:srgbClr val="0C64AF"/>
                      </a:solidFill>
                      <a:prstDash val="solid"/>
                      <a:round/>
                      <a:headEnd type="none" w="med" len="med"/>
                      <a:tailEnd type="none" w="med" len="med"/>
                    </a:lnR>
                    <a:lnT w="12700" cap="flat" cmpd="sng" algn="ctr">
                      <a:solidFill>
                        <a:srgbClr val="0C64AF"/>
                      </a:solidFill>
                      <a:prstDash val="solid"/>
                      <a:round/>
                      <a:headEnd type="none" w="med" len="med"/>
                      <a:tailEnd type="none" w="med" len="med"/>
                    </a:lnT>
                    <a:lnB w="12700" cap="flat" cmpd="sng" algn="ctr">
                      <a:solidFill>
                        <a:srgbClr val="0C64AF"/>
                      </a:solidFill>
                      <a:prstDash val="solid"/>
                      <a:round/>
                      <a:headEnd type="none" w="med" len="med"/>
                      <a:tailEnd type="none" w="med" len="med"/>
                    </a:lnB>
                  </a:tcPr>
                </a:tc>
                <a:tc>
                  <a:txBody>
                    <a:bodyPr/>
                    <a:lstStyle/>
                    <a:p>
                      <a:pPr algn="ctr"/>
                      <a:r>
                        <a:rPr lang="en-SG" sz="900" dirty="0">
                          <a:solidFill>
                            <a:sysClr val="windowText" lastClr="000000"/>
                          </a:solidFill>
                          <a:latin typeface="Century Gothic" panose="020B0502020202020204" pitchFamily="34" charset="0"/>
                        </a:rPr>
                        <a:t>25</a:t>
                      </a:r>
                    </a:p>
                  </a:txBody>
                  <a:tcPr marL="91456" marR="91456" marT="45735" marB="45735">
                    <a:lnL w="12700" cap="flat" cmpd="sng" algn="ctr">
                      <a:solidFill>
                        <a:srgbClr val="0C64AF"/>
                      </a:solidFill>
                      <a:prstDash val="solid"/>
                      <a:round/>
                      <a:headEnd type="none" w="med" len="med"/>
                      <a:tailEnd type="none" w="med" len="med"/>
                    </a:lnL>
                    <a:lnR w="12700" cap="flat" cmpd="sng" algn="ctr">
                      <a:solidFill>
                        <a:srgbClr val="0C64AF"/>
                      </a:solidFill>
                      <a:prstDash val="solid"/>
                      <a:round/>
                      <a:headEnd type="none" w="med" len="med"/>
                      <a:tailEnd type="none" w="med" len="med"/>
                    </a:lnR>
                    <a:lnT w="12700" cap="flat" cmpd="sng" algn="ctr">
                      <a:solidFill>
                        <a:srgbClr val="0C64AF"/>
                      </a:solidFill>
                      <a:prstDash val="solid"/>
                      <a:round/>
                      <a:headEnd type="none" w="med" len="med"/>
                      <a:tailEnd type="none" w="med" len="med"/>
                    </a:lnT>
                    <a:lnB w="12700" cap="flat" cmpd="sng" algn="ctr">
                      <a:solidFill>
                        <a:srgbClr val="0C64AF"/>
                      </a:solidFill>
                      <a:prstDash val="solid"/>
                      <a:round/>
                      <a:headEnd type="none" w="med" len="med"/>
                      <a:tailEnd type="none" w="med" len="med"/>
                    </a:lnB>
                  </a:tcPr>
                </a:tc>
                <a:tc>
                  <a:txBody>
                    <a:bodyPr/>
                    <a:lstStyle/>
                    <a:p>
                      <a:pPr algn="ctr"/>
                      <a:r>
                        <a:rPr lang="en-SG" sz="900" dirty="0">
                          <a:solidFill>
                            <a:sysClr val="windowText" lastClr="000000"/>
                          </a:solidFill>
                          <a:latin typeface="Century Gothic" panose="020B0502020202020204" pitchFamily="34" charset="0"/>
                        </a:rPr>
                        <a:t>80</a:t>
                      </a:r>
                    </a:p>
                  </a:txBody>
                  <a:tcPr marL="91456" marR="91456" marT="45735" marB="45735">
                    <a:lnL w="12700" cap="flat" cmpd="sng" algn="ctr">
                      <a:solidFill>
                        <a:srgbClr val="0C64AF"/>
                      </a:solidFill>
                      <a:prstDash val="solid"/>
                      <a:round/>
                      <a:headEnd type="none" w="med" len="med"/>
                      <a:tailEnd type="none" w="med" len="med"/>
                    </a:lnL>
                    <a:lnR w="12700" cap="flat" cmpd="sng" algn="ctr">
                      <a:solidFill>
                        <a:srgbClr val="0C64AF"/>
                      </a:solidFill>
                      <a:prstDash val="solid"/>
                      <a:round/>
                      <a:headEnd type="none" w="med" len="med"/>
                      <a:tailEnd type="none" w="med" len="med"/>
                    </a:lnR>
                    <a:lnT w="12700" cap="flat" cmpd="sng" algn="ctr">
                      <a:solidFill>
                        <a:srgbClr val="0C64AF"/>
                      </a:solidFill>
                      <a:prstDash val="solid"/>
                      <a:round/>
                      <a:headEnd type="none" w="med" len="med"/>
                      <a:tailEnd type="none" w="med" len="med"/>
                    </a:lnT>
                    <a:lnB w="12700" cap="flat" cmpd="sng" algn="ctr">
                      <a:solidFill>
                        <a:srgbClr val="0C64AF"/>
                      </a:solidFill>
                      <a:prstDash val="solid"/>
                      <a:round/>
                      <a:headEnd type="none" w="med" len="med"/>
                      <a:tailEnd type="none" w="med" len="med"/>
                    </a:lnB>
                  </a:tcPr>
                </a:tc>
                <a:tc>
                  <a:txBody>
                    <a:bodyPr/>
                    <a:lstStyle/>
                    <a:p>
                      <a:pPr algn="ctr"/>
                      <a:r>
                        <a:rPr lang="en-SG" sz="900" dirty="0">
                          <a:solidFill>
                            <a:sysClr val="windowText" lastClr="000000"/>
                          </a:solidFill>
                          <a:latin typeface="Century Gothic" panose="020B0502020202020204" pitchFamily="34" charset="0"/>
                        </a:rPr>
                        <a:t>240</a:t>
                      </a:r>
                    </a:p>
                  </a:txBody>
                  <a:tcPr marL="91456" marR="91456" marT="45735" marB="45735">
                    <a:lnL w="12700" cap="flat" cmpd="sng" algn="ctr">
                      <a:solidFill>
                        <a:srgbClr val="0C64AF"/>
                      </a:solidFill>
                      <a:prstDash val="solid"/>
                      <a:round/>
                      <a:headEnd type="none" w="med" len="med"/>
                      <a:tailEnd type="none" w="med" len="med"/>
                    </a:lnL>
                    <a:lnR w="12700" cap="flat" cmpd="sng" algn="ctr">
                      <a:solidFill>
                        <a:srgbClr val="0C64AF"/>
                      </a:solidFill>
                      <a:prstDash val="solid"/>
                      <a:round/>
                      <a:headEnd type="none" w="med" len="med"/>
                      <a:tailEnd type="none" w="med" len="med"/>
                    </a:lnR>
                    <a:lnT w="12700" cap="flat" cmpd="sng" algn="ctr">
                      <a:solidFill>
                        <a:srgbClr val="0C64AF"/>
                      </a:solidFill>
                      <a:prstDash val="solid"/>
                      <a:round/>
                      <a:headEnd type="none" w="med" len="med"/>
                      <a:tailEnd type="none" w="med" len="med"/>
                    </a:lnT>
                    <a:lnB w="12700" cap="flat" cmpd="sng" algn="ctr">
                      <a:solidFill>
                        <a:srgbClr val="0C64AF"/>
                      </a:solidFill>
                      <a:prstDash val="solid"/>
                      <a:round/>
                      <a:headEnd type="none" w="med" len="med"/>
                      <a:tailEnd type="none" w="med" len="med"/>
                    </a:lnB>
                  </a:tcPr>
                </a:tc>
                <a:extLst>
                  <a:ext uri="{0D108BD9-81ED-4DB2-BD59-A6C34878D82A}">
                    <a16:rowId xmlns:a16="http://schemas.microsoft.com/office/drawing/2014/main" val="1104668247"/>
                  </a:ext>
                </a:extLst>
              </a:tr>
              <a:tr h="243189">
                <a:tc>
                  <a:txBody>
                    <a:bodyPr/>
                    <a:lstStyle/>
                    <a:p>
                      <a:pPr algn="ctr"/>
                      <a:r>
                        <a:rPr lang="zh-CN" altLang="en-US" sz="900" dirty="0">
                          <a:solidFill>
                            <a:sysClr val="windowText" lastClr="000000"/>
                          </a:solidFill>
                          <a:latin typeface="Century Gothic" panose="020B0502020202020204" pitchFamily="34" charset="0"/>
                        </a:rPr>
                        <a:t>其他来源</a:t>
                      </a:r>
                      <a:r>
                        <a:rPr lang="en-SG" sz="900" dirty="0">
                          <a:solidFill>
                            <a:sysClr val="windowText" lastClr="000000"/>
                          </a:solidFill>
                          <a:latin typeface="Century Gothic" panose="020B0502020202020204" pitchFamily="34" charset="0"/>
                        </a:rPr>
                        <a:t> (20 </a:t>
                      </a:r>
                      <a:r>
                        <a:rPr lang="zh-CN" altLang="en-US" sz="900" dirty="0">
                          <a:solidFill>
                            <a:sysClr val="windowText" lastClr="000000"/>
                          </a:solidFill>
                          <a:latin typeface="Century Gothic" panose="020B0502020202020204" pitchFamily="34" charset="0"/>
                        </a:rPr>
                        <a:t>用户</a:t>
                      </a:r>
                      <a:r>
                        <a:rPr lang="en-SG" sz="900" dirty="0">
                          <a:solidFill>
                            <a:sysClr val="windowText" lastClr="000000"/>
                          </a:solidFill>
                          <a:latin typeface="Century Gothic" panose="020B0502020202020204" pitchFamily="34" charset="0"/>
                        </a:rPr>
                        <a:t>)</a:t>
                      </a:r>
                    </a:p>
                  </a:txBody>
                  <a:tcPr marL="91456" marR="91456" marT="45735" marB="45735">
                    <a:lnL w="12700" cap="flat" cmpd="sng" algn="ctr">
                      <a:solidFill>
                        <a:srgbClr val="0C64AF"/>
                      </a:solidFill>
                      <a:prstDash val="solid"/>
                      <a:round/>
                      <a:headEnd type="none" w="med" len="med"/>
                      <a:tailEnd type="none" w="med" len="med"/>
                    </a:lnL>
                    <a:lnR w="12700" cap="flat" cmpd="sng" algn="ctr">
                      <a:solidFill>
                        <a:srgbClr val="0C64AF"/>
                      </a:solidFill>
                      <a:prstDash val="solid"/>
                      <a:round/>
                      <a:headEnd type="none" w="med" len="med"/>
                      <a:tailEnd type="none" w="med" len="med"/>
                    </a:lnR>
                    <a:lnT w="12700" cap="flat" cmpd="sng" algn="ctr">
                      <a:solidFill>
                        <a:srgbClr val="0C64AF"/>
                      </a:solidFill>
                      <a:prstDash val="solid"/>
                      <a:round/>
                      <a:headEnd type="none" w="med" len="med"/>
                      <a:tailEnd type="none" w="med" len="med"/>
                    </a:lnT>
                    <a:lnB w="12700" cap="flat" cmpd="sng" algn="ctr">
                      <a:solidFill>
                        <a:srgbClr val="0C64AF"/>
                      </a:solidFill>
                      <a:prstDash val="solid"/>
                      <a:round/>
                      <a:headEnd type="none" w="med" len="med"/>
                      <a:tailEnd type="none" w="med" len="med"/>
                    </a:lnB>
                  </a:tcPr>
                </a:tc>
                <a:tc>
                  <a:txBody>
                    <a:bodyPr/>
                    <a:lstStyle/>
                    <a:p>
                      <a:pPr algn="ctr"/>
                      <a:r>
                        <a:rPr lang="en-SG" sz="900" dirty="0">
                          <a:solidFill>
                            <a:sysClr val="windowText" lastClr="000000"/>
                          </a:solidFill>
                          <a:latin typeface="Century Gothic" panose="020B0502020202020204" pitchFamily="34" charset="0"/>
                        </a:rPr>
                        <a:t>USD 8.7k</a:t>
                      </a:r>
                    </a:p>
                  </a:txBody>
                  <a:tcPr marL="91456" marR="91456" marT="45735" marB="45735">
                    <a:lnL w="12700" cap="flat" cmpd="sng" algn="ctr">
                      <a:solidFill>
                        <a:srgbClr val="0C64AF"/>
                      </a:solidFill>
                      <a:prstDash val="solid"/>
                      <a:round/>
                      <a:headEnd type="none" w="med" len="med"/>
                      <a:tailEnd type="none" w="med" len="med"/>
                    </a:lnL>
                    <a:lnR w="12700" cap="flat" cmpd="sng" algn="ctr">
                      <a:solidFill>
                        <a:srgbClr val="0C64AF"/>
                      </a:solidFill>
                      <a:prstDash val="solid"/>
                      <a:round/>
                      <a:headEnd type="none" w="med" len="med"/>
                      <a:tailEnd type="none" w="med" len="med"/>
                    </a:lnR>
                    <a:lnT w="12700" cap="flat" cmpd="sng" algn="ctr">
                      <a:solidFill>
                        <a:srgbClr val="0C64AF"/>
                      </a:solidFill>
                      <a:prstDash val="solid"/>
                      <a:round/>
                      <a:headEnd type="none" w="med" len="med"/>
                      <a:tailEnd type="none" w="med" len="med"/>
                    </a:lnT>
                    <a:lnB w="12700" cap="flat" cmpd="sng" algn="ctr">
                      <a:solidFill>
                        <a:srgbClr val="0C64AF"/>
                      </a:solidFill>
                      <a:prstDash val="solid"/>
                      <a:round/>
                      <a:headEnd type="none" w="med" len="med"/>
                      <a:tailEnd type="none" w="med" len="med"/>
                    </a:lnB>
                  </a:tcPr>
                </a:tc>
                <a:tc>
                  <a:txBody>
                    <a:bodyPr/>
                    <a:lstStyle/>
                    <a:p>
                      <a:pPr algn="ctr"/>
                      <a:r>
                        <a:rPr lang="en-SG" sz="900" dirty="0">
                          <a:solidFill>
                            <a:sysClr val="windowText" lastClr="000000"/>
                          </a:solidFill>
                          <a:latin typeface="Century Gothic" panose="020B0502020202020204" pitchFamily="34" charset="0"/>
                        </a:rPr>
                        <a:t>80</a:t>
                      </a:r>
                    </a:p>
                  </a:txBody>
                  <a:tcPr marL="91456" marR="91456" marT="45735" marB="45735">
                    <a:lnL w="12700" cap="flat" cmpd="sng" algn="ctr">
                      <a:solidFill>
                        <a:srgbClr val="0C64AF"/>
                      </a:solidFill>
                      <a:prstDash val="solid"/>
                      <a:round/>
                      <a:headEnd type="none" w="med" len="med"/>
                      <a:tailEnd type="none" w="med" len="med"/>
                    </a:lnL>
                    <a:lnR w="12700" cap="flat" cmpd="sng" algn="ctr">
                      <a:solidFill>
                        <a:srgbClr val="0C64AF"/>
                      </a:solidFill>
                      <a:prstDash val="solid"/>
                      <a:round/>
                      <a:headEnd type="none" w="med" len="med"/>
                      <a:tailEnd type="none" w="med" len="med"/>
                    </a:lnR>
                    <a:lnT w="12700" cap="flat" cmpd="sng" algn="ctr">
                      <a:solidFill>
                        <a:srgbClr val="0C64AF"/>
                      </a:solidFill>
                      <a:prstDash val="solid"/>
                      <a:round/>
                      <a:headEnd type="none" w="med" len="med"/>
                      <a:tailEnd type="none" w="med" len="med"/>
                    </a:lnT>
                    <a:lnB w="12700" cap="flat" cmpd="sng" algn="ctr">
                      <a:solidFill>
                        <a:srgbClr val="0C64AF"/>
                      </a:solidFill>
                      <a:prstDash val="solid"/>
                      <a:round/>
                      <a:headEnd type="none" w="med" len="med"/>
                      <a:tailEnd type="none" w="med" len="med"/>
                    </a:lnB>
                  </a:tcPr>
                </a:tc>
                <a:tc>
                  <a:txBody>
                    <a:bodyPr/>
                    <a:lstStyle/>
                    <a:p>
                      <a:pPr algn="ctr"/>
                      <a:r>
                        <a:rPr lang="en-SG" sz="900" dirty="0">
                          <a:solidFill>
                            <a:sysClr val="windowText" lastClr="000000"/>
                          </a:solidFill>
                          <a:latin typeface="Century Gothic" panose="020B0502020202020204" pitchFamily="34" charset="0"/>
                        </a:rPr>
                        <a:t>250</a:t>
                      </a:r>
                    </a:p>
                  </a:txBody>
                  <a:tcPr marL="91456" marR="91456" marT="45735" marB="45735">
                    <a:lnL w="12700" cap="flat" cmpd="sng" algn="ctr">
                      <a:solidFill>
                        <a:srgbClr val="0C64AF"/>
                      </a:solidFill>
                      <a:prstDash val="solid"/>
                      <a:round/>
                      <a:headEnd type="none" w="med" len="med"/>
                      <a:tailEnd type="none" w="med" len="med"/>
                    </a:lnL>
                    <a:lnR w="12700" cap="flat" cmpd="sng" algn="ctr">
                      <a:solidFill>
                        <a:srgbClr val="0C64AF"/>
                      </a:solidFill>
                      <a:prstDash val="solid"/>
                      <a:round/>
                      <a:headEnd type="none" w="med" len="med"/>
                      <a:tailEnd type="none" w="med" len="med"/>
                    </a:lnR>
                    <a:lnT w="12700" cap="flat" cmpd="sng" algn="ctr">
                      <a:solidFill>
                        <a:srgbClr val="0C64AF"/>
                      </a:solidFill>
                      <a:prstDash val="solid"/>
                      <a:round/>
                      <a:headEnd type="none" w="med" len="med"/>
                      <a:tailEnd type="none" w="med" len="med"/>
                    </a:lnT>
                    <a:lnB w="12700" cap="flat" cmpd="sng" algn="ctr">
                      <a:solidFill>
                        <a:srgbClr val="0C64AF"/>
                      </a:solidFill>
                      <a:prstDash val="solid"/>
                      <a:round/>
                      <a:headEnd type="none" w="med" len="med"/>
                      <a:tailEnd type="none" w="med" len="med"/>
                    </a:lnB>
                  </a:tcPr>
                </a:tc>
                <a:tc>
                  <a:txBody>
                    <a:bodyPr/>
                    <a:lstStyle/>
                    <a:p>
                      <a:pPr algn="ctr"/>
                      <a:r>
                        <a:rPr lang="en-SG" sz="900" dirty="0">
                          <a:solidFill>
                            <a:sysClr val="windowText" lastClr="000000"/>
                          </a:solidFill>
                          <a:latin typeface="Century Gothic" panose="020B0502020202020204" pitchFamily="34" charset="0"/>
                        </a:rPr>
                        <a:t>720</a:t>
                      </a:r>
                    </a:p>
                  </a:txBody>
                  <a:tcPr marL="91456" marR="91456" marT="45735" marB="45735">
                    <a:lnL w="12700" cap="flat" cmpd="sng" algn="ctr">
                      <a:solidFill>
                        <a:srgbClr val="0C64AF"/>
                      </a:solidFill>
                      <a:prstDash val="solid"/>
                      <a:round/>
                      <a:headEnd type="none" w="med" len="med"/>
                      <a:tailEnd type="none" w="med" len="med"/>
                    </a:lnL>
                    <a:lnR w="12700" cap="flat" cmpd="sng" algn="ctr">
                      <a:solidFill>
                        <a:srgbClr val="0C64AF"/>
                      </a:solidFill>
                      <a:prstDash val="solid"/>
                      <a:round/>
                      <a:headEnd type="none" w="med" len="med"/>
                      <a:tailEnd type="none" w="med" len="med"/>
                    </a:lnR>
                    <a:lnT w="12700" cap="flat" cmpd="sng" algn="ctr">
                      <a:solidFill>
                        <a:srgbClr val="0C64AF"/>
                      </a:solidFill>
                      <a:prstDash val="solid"/>
                      <a:round/>
                      <a:headEnd type="none" w="med" len="med"/>
                      <a:tailEnd type="none" w="med" len="med"/>
                    </a:lnT>
                    <a:lnB w="12700" cap="flat" cmpd="sng" algn="ctr">
                      <a:solidFill>
                        <a:srgbClr val="0C64AF"/>
                      </a:solidFill>
                      <a:prstDash val="solid"/>
                      <a:round/>
                      <a:headEnd type="none" w="med" len="med"/>
                      <a:tailEnd type="none" w="med" len="med"/>
                    </a:lnB>
                  </a:tcPr>
                </a:tc>
                <a:extLst>
                  <a:ext uri="{0D108BD9-81ED-4DB2-BD59-A6C34878D82A}">
                    <a16:rowId xmlns:a16="http://schemas.microsoft.com/office/drawing/2014/main" val="915061032"/>
                  </a:ext>
                </a:extLst>
              </a:tr>
              <a:tr h="243189">
                <a:tc>
                  <a:txBody>
                    <a:bodyPr/>
                    <a:lstStyle/>
                    <a:p>
                      <a:pPr algn="ctr"/>
                      <a:r>
                        <a:rPr lang="zh-CN" altLang="en-US" sz="900" dirty="0">
                          <a:solidFill>
                            <a:sysClr val="windowText" lastClr="000000"/>
                          </a:solidFill>
                          <a:latin typeface="Century Gothic" panose="020B0502020202020204" pitchFamily="34" charset="0"/>
                        </a:rPr>
                        <a:t>二进制</a:t>
                      </a:r>
                      <a:r>
                        <a:rPr lang="en-SG" sz="900" dirty="0">
                          <a:solidFill>
                            <a:sysClr val="windowText" lastClr="000000"/>
                          </a:solidFill>
                          <a:latin typeface="Century Gothic" panose="020B0502020202020204" pitchFamily="34" charset="0"/>
                        </a:rPr>
                        <a:t> (50 GB)</a:t>
                      </a:r>
                    </a:p>
                  </a:txBody>
                  <a:tcPr marL="91456" marR="91456" marT="45735" marB="45735">
                    <a:lnL w="12700" cap="flat" cmpd="sng" algn="ctr">
                      <a:solidFill>
                        <a:srgbClr val="0C64AF"/>
                      </a:solidFill>
                      <a:prstDash val="solid"/>
                      <a:round/>
                      <a:headEnd type="none" w="med" len="med"/>
                      <a:tailEnd type="none" w="med" len="med"/>
                    </a:lnL>
                    <a:lnR w="12700" cap="flat" cmpd="sng" algn="ctr">
                      <a:solidFill>
                        <a:srgbClr val="0C64AF"/>
                      </a:solidFill>
                      <a:prstDash val="solid"/>
                      <a:round/>
                      <a:headEnd type="none" w="med" len="med"/>
                      <a:tailEnd type="none" w="med" len="med"/>
                    </a:lnR>
                    <a:lnT w="12700" cap="flat" cmpd="sng" algn="ctr">
                      <a:solidFill>
                        <a:srgbClr val="0C64AF"/>
                      </a:solidFill>
                      <a:prstDash val="solid"/>
                      <a:round/>
                      <a:headEnd type="none" w="med" len="med"/>
                      <a:tailEnd type="none" w="med" len="med"/>
                    </a:lnT>
                    <a:lnB w="12700" cap="flat" cmpd="sng" algn="ctr">
                      <a:solidFill>
                        <a:srgbClr val="0C64AF"/>
                      </a:solidFill>
                      <a:prstDash val="solid"/>
                      <a:round/>
                      <a:headEnd type="none" w="med" len="med"/>
                      <a:tailEnd type="none" w="med" len="med"/>
                    </a:lnB>
                  </a:tcPr>
                </a:tc>
                <a:tc>
                  <a:txBody>
                    <a:bodyPr/>
                    <a:lstStyle/>
                    <a:p>
                      <a:pPr algn="ctr"/>
                      <a:r>
                        <a:rPr lang="en-SG" sz="900" dirty="0">
                          <a:solidFill>
                            <a:sysClr val="windowText" lastClr="000000"/>
                          </a:solidFill>
                          <a:latin typeface="Century Gothic" panose="020B0502020202020204" pitchFamily="34" charset="0"/>
                        </a:rPr>
                        <a:t>USD 40k</a:t>
                      </a:r>
                    </a:p>
                  </a:txBody>
                  <a:tcPr marL="91456" marR="91456" marT="45735" marB="45735">
                    <a:lnL w="12700" cap="flat" cmpd="sng" algn="ctr">
                      <a:solidFill>
                        <a:srgbClr val="0C64AF"/>
                      </a:solidFill>
                      <a:prstDash val="solid"/>
                      <a:round/>
                      <a:headEnd type="none" w="med" len="med"/>
                      <a:tailEnd type="none" w="med" len="med"/>
                    </a:lnL>
                    <a:lnR w="12700" cap="flat" cmpd="sng" algn="ctr">
                      <a:solidFill>
                        <a:srgbClr val="0C64AF"/>
                      </a:solidFill>
                      <a:prstDash val="solid"/>
                      <a:round/>
                      <a:headEnd type="none" w="med" len="med"/>
                      <a:tailEnd type="none" w="med" len="med"/>
                    </a:lnR>
                    <a:lnT w="12700" cap="flat" cmpd="sng" algn="ctr">
                      <a:solidFill>
                        <a:srgbClr val="0C64AF"/>
                      </a:solidFill>
                      <a:prstDash val="solid"/>
                      <a:round/>
                      <a:headEnd type="none" w="med" len="med"/>
                      <a:tailEnd type="none" w="med" len="med"/>
                    </a:lnT>
                    <a:lnB w="12700" cap="flat" cmpd="sng" algn="ctr">
                      <a:solidFill>
                        <a:srgbClr val="0C64AF"/>
                      </a:solidFill>
                      <a:prstDash val="solid"/>
                      <a:round/>
                      <a:headEnd type="none" w="med" len="med"/>
                      <a:tailEnd type="none" w="med" len="med"/>
                    </a:lnB>
                  </a:tcPr>
                </a:tc>
                <a:tc>
                  <a:txBody>
                    <a:bodyPr/>
                    <a:lstStyle/>
                    <a:p>
                      <a:pPr algn="ctr"/>
                      <a:r>
                        <a:rPr lang="en-SG" sz="900" dirty="0">
                          <a:solidFill>
                            <a:sysClr val="windowText" lastClr="000000"/>
                          </a:solidFill>
                          <a:latin typeface="Century Gothic" panose="020B0502020202020204" pitchFamily="34" charset="0"/>
                        </a:rPr>
                        <a:t>16</a:t>
                      </a:r>
                    </a:p>
                  </a:txBody>
                  <a:tcPr marL="91456" marR="91456" marT="45735" marB="45735">
                    <a:lnL w="12700" cap="flat" cmpd="sng" algn="ctr">
                      <a:solidFill>
                        <a:srgbClr val="0C64AF"/>
                      </a:solidFill>
                      <a:prstDash val="solid"/>
                      <a:round/>
                      <a:headEnd type="none" w="med" len="med"/>
                      <a:tailEnd type="none" w="med" len="med"/>
                    </a:lnL>
                    <a:lnR w="12700" cap="flat" cmpd="sng" algn="ctr">
                      <a:solidFill>
                        <a:srgbClr val="0C64AF"/>
                      </a:solidFill>
                      <a:prstDash val="solid"/>
                      <a:round/>
                      <a:headEnd type="none" w="med" len="med"/>
                      <a:tailEnd type="none" w="med" len="med"/>
                    </a:lnR>
                    <a:lnT w="12700" cap="flat" cmpd="sng" algn="ctr">
                      <a:solidFill>
                        <a:srgbClr val="0C64AF"/>
                      </a:solidFill>
                      <a:prstDash val="solid"/>
                      <a:round/>
                      <a:headEnd type="none" w="med" len="med"/>
                      <a:tailEnd type="none" w="med" len="med"/>
                    </a:lnT>
                    <a:lnB w="12700" cap="flat" cmpd="sng" algn="ctr">
                      <a:solidFill>
                        <a:srgbClr val="0C64AF"/>
                      </a:solidFill>
                      <a:prstDash val="solid"/>
                      <a:round/>
                      <a:headEnd type="none" w="med" len="med"/>
                      <a:tailEnd type="none" w="med" len="med"/>
                    </a:lnB>
                  </a:tcPr>
                </a:tc>
                <a:tc>
                  <a:txBody>
                    <a:bodyPr/>
                    <a:lstStyle/>
                    <a:p>
                      <a:pPr algn="ctr"/>
                      <a:r>
                        <a:rPr lang="en-SG" sz="900" dirty="0">
                          <a:solidFill>
                            <a:sysClr val="windowText" lastClr="000000"/>
                          </a:solidFill>
                          <a:latin typeface="Century Gothic" panose="020B0502020202020204" pitchFamily="34" charset="0"/>
                        </a:rPr>
                        <a:t>50</a:t>
                      </a:r>
                    </a:p>
                  </a:txBody>
                  <a:tcPr marL="91456" marR="91456" marT="45735" marB="45735">
                    <a:lnL w="12700" cap="flat" cmpd="sng" algn="ctr">
                      <a:solidFill>
                        <a:srgbClr val="0C64AF"/>
                      </a:solidFill>
                      <a:prstDash val="solid"/>
                      <a:round/>
                      <a:headEnd type="none" w="med" len="med"/>
                      <a:tailEnd type="none" w="med" len="med"/>
                    </a:lnL>
                    <a:lnR w="12700" cap="flat" cmpd="sng" algn="ctr">
                      <a:solidFill>
                        <a:srgbClr val="0C64AF"/>
                      </a:solidFill>
                      <a:prstDash val="solid"/>
                      <a:round/>
                      <a:headEnd type="none" w="med" len="med"/>
                      <a:tailEnd type="none" w="med" len="med"/>
                    </a:lnR>
                    <a:lnT w="12700" cap="flat" cmpd="sng" algn="ctr">
                      <a:solidFill>
                        <a:srgbClr val="0C64AF"/>
                      </a:solidFill>
                      <a:prstDash val="solid"/>
                      <a:round/>
                      <a:headEnd type="none" w="med" len="med"/>
                      <a:tailEnd type="none" w="med" len="med"/>
                    </a:lnT>
                    <a:lnB w="12700" cap="flat" cmpd="sng" algn="ctr">
                      <a:solidFill>
                        <a:srgbClr val="0C64AF"/>
                      </a:solidFill>
                      <a:prstDash val="solid"/>
                      <a:round/>
                      <a:headEnd type="none" w="med" len="med"/>
                      <a:tailEnd type="none" w="med" len="med"/>
                    </a:lnB>
                  </a:tcPr>
                </a:tc>
                <a:tc>
                  <a:txBody>
                    <a:bodyPr/>
                    <a:lstStyle/>
                    <a:p>
                      <a:pPr algn="ctr"/>
                      <a:r>
                        <a:rPr lang="en-SG" sz="900" dirty="0">
                          <a:solidFill>
                            <a:sysClr val="windowText" lastClr="000000"/>
                          </a:solidFill>
                          <a:latin typeface="Century Gothic" panose="020B0502020202020204" pitchFamily="34" charset="0"/>
                        </a:rPr>
                        <a:t>145</a:t>
                      </a:r>
                    </a:p>
                  </a:txBody>
                  <a:tcPr marL="91456" marR="91456" marT="45735" marB="45735">
                    <a:lnL w="12700" cap="flat" cmpd="sng" algn="ctr">
                      <a:solidFill>
                        <a:srgbClr val="0C64AF"/>
                      </a:solidFill>
                      <a:prstDash val="solid"/>
                      <a:round/>
                      <a:headEnd type="none" w="med" len="med"/>
                      <a:tailEnd type="none" w="med" len="med"/>
                    </a:lnL>
                    <a:lnR w="12700" cap="flat" cmpd="sng" algn="ctr">
                      <a:solidFill>
                        <a:srgbClr val="0C64AF"/>
                      </a:solidFill>
                      <a:prstDash val="solid"/>
                      <a:round/>
                      <a:headEnd type="none" w="med" len="med"/>
                      <a:tailEnd type="none" w="med" len="med"/>
                    </a:lnR>
                    <a:lnT w="12700" cap="flat" cmpd="sng" algn="ctr">
                      <a:solidFill>
                        <a:srgbClr val="0C64AF"/>
                      </a:solidFill>
                      <a:prstDash val="solid"/>
                      <a:round/>
                      <a:headEnd type="none" w="med" len="med"/>
                      <a:tailEnd type="none" w="med" len="med"/>
                    </a:lnT>
                    <a:lnB w="12700" cap="flat" cmpd="sng" algn="ctr">
                      <a:solidFill>
                        <a:srgbClr val="0C64AF"/>
                      </a:solidFill>
                      <a:prstDash val="solid"/>
                      <a:round/>
                      <a:headEnd type="none" w="med" len="med"/>
                      <a:tailEnd type="none" w="med" len="med"/>
                    </a:lnB>
                  </a:tcPr>
                </a:tc>
                <a:extLst>
                  <a:ext uri="{0D108BD9-81ED-4DB2-BD59-A6C34878D82A}">
                    <a16:rowId xmlns:a16="http://schemas.microsoft.com/office/drawing/2014/main" val="2285498943"/>
                  </a:ext>
                </a:extLst>
              </a:tr>
            </a:tbl>
          </a:graphicData>
        </a:graphic>
      </p:graphicFrame>
      <p:pic>
        <p:nvPicPr>
          <p:cNvPr id="48170" name="Graphic 17" descr="Upward trend">
            <a:extLst>
              <a:ext uri="{FF2B5EF4-FFF2-40B4-BE49-F238E27FC236}">
                <a16:creationId xmlns:a16="http://schemas.microsoft.com/office/drawing/2014/main" id="{BE108BC0-DF2A-4C1E-9598-FD9504EF6E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0288" y="1779588"/>
            <a:ext cx="1585912"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71" name="Rectangle 9">
            <a:extLst>
              <a:ext uri="{FF2B5EF4-FFF2-40B4-BE49-F238E27FC236}">
                <a16:creationId xmlns:a16="http://schemas.microsoft.com/office/drawing/2014/main" id="{67DA0AA5-433F-4B33-929C-6E4EA26546F9}"/>
              </a:ext>
            </a:extLst>
          </p:cNvPr>
          <p:cNvSpPr>
            <a:spLocks noChangeArrowheads="1"/>
          </p:cNvSpPr>
          <p:nvPr/>
        </p:nvSpPr>
        <p:spPr bwMode="auto">
          <a:xfrm>
            <a:off x="0" y="4927600"/>
            <a:ext cx="28860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SG" altLang="en-US" sz="800">
                <a:solidFill>
                  <a:schemeClr val="bg1"/>
                </a:solidFill>
                <a:latin typeface="Century Gothic" panose="020B0502020202020204" pitchFamily="34" charset="0"/>
              </a:rPr>
              <a:t>Company Confidential. Strictly for Internal Circulation.</a:t>
            </a:r>
          </a:p>
        </p:txBody>
      </p:sp>
      <p:pic>
        <p:nvPicPr>
          <p:cNvPr id="48172" name="Picture 10">
            <a:extLst>
              <a:ext uri="{FF2B5EF4-FFF2-40B4-BE49-F238E27FC236}">
                <a16:creationId xmlns:a16="http://schemas.microsoft.com/office/drawing/2014/main" id="{50767ED4-0AD5-4EE2-832E-3B3A216B01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0450" y="31750"/>
            <a:ext cx="42386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81EC67CA-117D-4826-92AF-ED6490208F56}"/>
              </a:ext>
            </a:extLst>
          </p:cNvPr>
          <p:cNvSpPr txBox="1">
            <a:spLocks noChangeArrowheads="1"/>
          </p:cNvSpPr>
          <p:nvPr/>
        </p:nvSpPr>
        <p:spPr bwMode="auto">
          <a:xfrm>
            <a:off x="690563" y="1460500"/>
            <a:ext cx="2587625" cy="20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zh-CN" altLang="en-US" sz="700" dirty="0">
                <a:latin typeface="Century Gothic" panose="020B0502020202020204" pitchFamily="34" charset="0"/>
              </a:rPr>
              <a:t>预期的续约率 </a:t>
            </a:r>
            <a:r>
              <a:rPr lang="en-US" altLang="zh-CN" sz="700" dirty="0">
                <a:latin typeface="Century Gothic" panose="020B0502020202020204" pitchFamily="34" charset="0"/>
              </a:rPr>
              <a:t>80%</a:t>
            </a:r>
            <a:endParaRPr lang="en-SG" altLang="en-US" sz="700" dirty="0">
              <a:latin typeface="Century Gothic" panose="020B0502020202020204"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4" grpId="0" animBg="1"/>
      <p:bldP spid="15" grpId="0" animBg="1"/>
      <p:bldP spid="16" grpId="0" animBg="1"/>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178" name="Shape 131">
            <a:extLst>
              <a:ext uri="{FF2B5EF4-FFF2-40B4-BE49-F238E27FC236}">
                <a16:creationId xmlns:a16="http://schemas.microsoft.com/office/drawing/2014/main" id="{E59E1976-2CFD-4B81-BBE2-FE0E2AAC280C}"/>
              </a:ext>
            </a:extLst>
          </p:cNvPr>
          <p:cNvSpPr txBox="1">
            <a:spLocks noGrp="1" noChangeArrowheads="1"/>
          </p:cNvSpPr>
          <p:nvPr>
            <p:ph type="ctrTitle" idx="4294967295"/>
          </p:nvPr>
        </p:nvSpPr>
        <p:spPr>
          <a:xfrm>
            <a:off x="292100" y="379413"/>
            <a:ext cx="6753225" cy="625475"/>
          </a:xfrm>
        </p:spPr>
        <p:txBody>
          <a:bodyPr/>
          <a:lstStyle/>
          <a:p>
            <a:pPr eaLnBrk="1" hangingPunct="1">
              <a:buClr>
                <a:srgbClr val="FFFFFF"/>
              </a:buClr>
              <a:buFont typeface="Dosis"/>
              <a:buNone/>
            </a:pPr>
            <a:r>
              <a:rPr lang="en-SG" altLang="en-US" sz="3200" b="1" dirty="0">
                <a:solidFill>
                  <a:srgbClr val="0C64AF"/>
                </a:solidFill>
                <a:latin typeface="Century Gothic" panose="020B0502020202020204" pitchFamily="34" charset="0"/>
                <a:ea typeface="Dosis"/>
                <a:cs typeface="Dosis"/>
                <a:sym typeface="Dosis"/>
              </a:rPr>
              <a:t>SCA </a:t>
            </a:r>
            <a:r>
              <a:rPr lang="zh-CN" altLang="en-US" sz="3200" b="1" dirty="0">
                <a:solidFill>
                  <a:srgbClr val="0C64AF"/>
                </a:solidFill>
                <a:latin typeface="Century Gothic" panose="020B0502020202020204" pitchFamily="34" charset="0"/>
                <a:ea typeface="Dosis"/>
                <a:cs typeface="Dosis"/>
                <a:sym typeface="Dosis"/>
              </a:rPr>
              <a:t>市场份额预测</a:t>
            </a:r>
            <a:br>
              <a:rPr lang="en-SG" altLang="en-US" sz="3600" b="1" dirty="0">
                <a:solidFill>
                  <a:srgbClr val="05BCA9"/>
                </a:solidFill>
                <a:latin typeface="Century Gothic" panose="020B0502020202020204" pitchFamily="34" charset="0"/>
                <a:ea typeface="Dosis"/>
                <a:cs typeface="Dosis"/>
                <a:sym typeface="Dosis"/>
              </a:rPr>
            </a:br>
            <a:endParaRPr lang="en-US" altLang="en-US" sz="1000" dirty="0">
              <a:solidFill>
                <a:schemeClr val="tx1"/>
              </a:solidFill>
              <a:latin typeface="Century Gothic" panose="020B0502020202020204" pitchFamily="34" charset="0"/>
              <a:ea typeface="Dosis"/>
              <a:cs typeface="Dosis"/>
              <a:sym typeface="Dosis"/>
            </a:endParaRPr>
          </a:p>
        </p:txBody>
      </p:sp>
      <p:sp>
        <p:nvSpPr>
          <p:cNvPr id="21" name="Flowchart: Process 20">
            <a:extLst>
              <a:ext uri="{FF2B5EF4-FFF2-40B4-BE49-F238E27FC236}">
                <a16:creationId xmlns:a16="http://schemas.microsoft.com/office/drawing/2014/main" id="{D95ED842-8FB5-49F2-8391-71527FA8C6C1}"/>
              </a:ext>
            </a:extLst>
          </p:cNvPr>
          <p:cNvSpPr/>
          <p:nvPr/>
        </p:nvSpPr>
        <p:spPr>
          <a:xfrm>
            <a:off x="7202488" y="0"/>
            <a:ext cx="1941512" cy="5143500"/>
          </a:xfrm>
          <a:prstGeom prst="flowChartProcess">
            <a:avLst/>
          </a:prstGeom>
          <a:gradFill flip="none" rotWithShape="1">
            <a:gsLst>
              <a:gs pos="0">
                <a:srgbClr val="0C64AF"/>
              </a:gs>
              <a:gs pos="100000">
                <a:srgbClr val="46C3C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SG" altLang="en-US">
              <a:solidFill>
                <a:srgbClr val="FFFFFF"/>
              </a:solidFill>
            </a:endParaRPr>
          </a:p>
        </p:txBody>
      </p:sp>
      <p:graphicFrame>
        <p:nvGraphicFramePr>
          <p:cNvPr id="12" name="Table 11">
            <a:extLst>
              <a:ext uri="{FF2B5EF4-FFF2-40B4-BE49-F238E27FC236}">
                <a16:creationId xmlns:a16="http://schemas.microsoft.com/office/drawing/2014/main" id="{CC8A40EC-2710-4FE5-8B7C-B890E278E05C}"/>
              </a:ext>
            </a:extLst>
          </p:cNvPr>
          <p:cNvGraphicFramePr>
            <a:graphicFrameLocks noGrp="1"/>
          </p:cNvGraphicFramePr>
          <p:nvPr>
            <p:extLst>
              <p:ext uri="{D42A27DB-BD31-4B8C-83A1-F6EECF244321}">
                <p14:modId xmlns:p14="http://schemas.microsoft.com/office/powerpoint/2010/main" val="2434758969"/>
              </p:ext>
            </p:extLst>
          </p:nvPr>
        </p:nvGraphicFramePr>
        <p:xfrm>
          <a:off x="581025" y="3714750"/>
          <a:ext cx="5932486" cy="1097024"/>
        </p:xfrm>
        <a:graphic>
          <a:graphicData uri="http://schemas.openxmlformats.org/drawingml/2006/table">
            <a:tbl>
              <a:tblPr firstRow="1" bandRow="1">
                <a:tableStyleId>{9CFEDAE9-054F-4B70-95D3-F59AB6E99253}</a:tableStyleId>
              </a:tblPr>
              <a:tblGrid>
                <a:gridCol w="1431982">
                  <a:extLst>
                    <a:ext uri="{9D8B030D-6E8A-4147-A177-3AD203B41FA5}">
                      <a16:colId xmlns:a16="http://schemas.microsoft.com/office/drawing/2014/main" val="3291439540"/>
                    </a:ext>
                  </a:extLst>
                </a:gridCol>
                <a:gridCol w="1125126">
                  <a:extLst>
                    <a:ext uri="{9D8B030D-6E8A-4147-A177-3AD203B41FA5}">
                      <a16:colId xmlns:a16="http://schemas.microsoft.com/office/drawing/2014/main" val="671177535"/>
                    </a:ext>
                  </a:extLst>
                </a:gridCol>
                <a:gridCol w="1125126">
                  <a:extLst>
                    <a:ext uri="{9D8B030D-6E8A-4147-A177-3AD203B41FA5}">
                      <a16:colId xmlns:a16="http://schemas.microsoft.com/office/drawing/2014/main" val="2962383115"/>
                    </a:ext>
                  </a:extLst>
                </a:gridCol>
                <a:gridCol w="1125126">
                  <a:extLst>
                    <a:ext uri="{9D8B030D-6E8A-4147-A177-3AD203B41FA5}">
                      <a16:colId xmlns:a16="http://schemas.microsoft.com/office/drawing/2014/main" val="484643660"/>
                    </a:ext>
                  </a:extLst>
                </a:gridCol>
                <a:gridCol w="1125126">
                  <a:extLst>
                    <a:ext uri="{9D8B030D-6E8A-4147-A177-3AD203B41FA5}">
                      <a16:colId xmlns:a16="http://schemas.microsoft.com/office/drawing/2014/main" val="2661829776"/>
                    </a:ext>
                  </a:extLst>
                </a:gridCol>
              </a:tblGrid>
              <a:tr h="365673">
                <a:tc>
                  <a:txBody>
                    <a:bodyPr/>
                    <a:lstStyle/>
                    <a:p>
                      <a:pPr algn="ctr"/>
                      <a:r>
                        <a:rPr lang="en-SG" sz="1000" b="1" dirty="0" err="1">
                          <a:solidFill>
                            <a:schemeClr val="tx1"/>
                          </a:solidFill>
                          <a:latin typeface="Century Gothic" panose="020B0502020202020204" pitchFamily="34" charset="0"/>
                        </a:rPr>
                        <a:t>Scantist</a:t>
                      </a:r>
                      <a:endParaRPr lang="en-SG" sz="1000" b="1" dirty="0">
                        <a:solidFill>
                          <a:schemeClr val="tx1"/>
                        </a:solidFill>
                        <a:latin typeface="Century Gothic" panose="020B0502020202020204" pitchFamily="34" charset="0"/>
                      </a:endParaRPr>
                    </a:p>
                  </a:txBody>
                  <a:tcPr marL="91441" marR="91441" marT="45688" marB="45688">
                    <a:lnL w="12700" cap="flat" cmpd="sng" algn="ctr">
                      <a:solidFill>
                        <a:srgbClr val="0C64AF"/>
                      </a:solidFill>
                      <a:prstDash val="solid"/>
                      <a:round/>
                      <a:headEnd type="none" w="med" len="med"/>
                      <a:tailEnd type="none" w="med" len="med"/>
                    </a:lnL>
                    <a:lnR w="12700" cap="flat" cmpd="sng" algn="ctr">
                      <a:solidFill>
                        <a:srgbClr val="0C64AF"/>
                      </a:solidFill>
                      <a:prstDash val="solid"/>
                      <a:round/>
                      <a:headEnd type="none" w="med" len="med"/>
                      <a:tailEnd type="none" w="med" len="med"/>
                    </a:lnR>
                    <a:lnT w="12700" cap="flat" cmpd="sng" algn="ctr">
                      <a:solidFill>
                        <a:srgbClr val="0C64AF"/>
                      </a:solidFill>
                      <a:prstDash val="solid"/>
                      <a:round/>
                      <a:headEnd type="none" w="med" len="med"/>
                      <a:tailEnd type="none" w="med" len="med"/>
                    </a:lnT>
                    <a:lnB w="12700" cap="flat" cmpd="sng" algn="ctr">
                      <a:solidFill>
                        <a:srgbClr val="0C64AF"/>
                      </a:solidFill>
                      <a:prstDash val="solid"/>
                      <a:round/>
                      <a:headEnd type="none" w="med" len="med"/>
                      <a:tailEnd type="none" w="med" len="med"/>
                    </a:lnB>
                    <a:solidFill>
                      <a:srgbClr val="0C64AF"/>
                    </a:solidFill>
                  </a:tcPr>
                </a:tc>
                <a:tc>
                  <a:txBody>
                    <a:bodyPr/>
                    <a:lstStyle/>
                    <a:p>
                      <a:pPr algn="ctr"/>
                      <a:r>
                        <a:rPr lang="en-SG" sz="1000" b="1" dirty="0">
                          <a:solidFill>
                            <a:schemeClr val="tx1"/>
                          </a:solidFill>
                          <a:latin typeface="Century Gothic" panose="020B0502020202020204" pitchFamily="34" charset="0"/>
                        </a:rPr>
                        <a:t>2019</a:t>
                      </a:r>
                    </a:p>
                  </a:txBody>
                  <a:tcPr marL="91441" marR="91441" marT="45688" marB="45688">
                    <a:lnL w="12700" cap="flat" cmpd="sng" algn="ctr">
                      <a:solidFill>
                        <a:srgbClr val="0C64AF"/>
                      </a:solidFill>
                      <a:prstDash val="solid"/>
                      <a:round/>
                      <a:headEnd type="none" w="med" len="med"/>
                      <a:tailEnd type="none" w="med" len="med"/>
                    </a:lnL>
                    <a:lnR w="12700" cap="flat" cmpd="sng" algn="ctr">
                      <a:solidFill>
                        <a:srgbClr val="0C64AF"/>
                      </a:solidFill>
                      <a:prstDash val="solid"/>
                      <a:round/>
                      <a:headEnd type="none" w="med" len="med"/>
                      <a:tailEnd type="none" w="med" len="med"/>
                    </a:lnR>
                    <a:lnT w="12700" cap="flat" cmpd="sng" algn="ctr">
                      <a:solidFill>
                        <a:srgbClr val="0C64AF"/>
                      </a:solidFill>
                      <a:prstDash val="solid"/>
                      <a:round/>
                      <a:headEnd type="none" w="med" len="med"/>
                      <a:tailEnd type="none" w="med" len="med"/>
                    </a:lnT>
                    <a:lnB w="12700" cap="flat" cmpd="sng" algn="ctr">
                      <a:solidFill>
                        <a:srgbClr val="0C64AF"/>
                      </a:solidFill>
                      <a:prstDash val="solid"/>
                      <a:round/>
                      <a:headEnd type="none" w="med" len="med"/>
                      <a:tailEnd type="none" w="med" len="med"/>
                    </a:lnB>
                    <a:solidFill>
                      <a:srgbClr val="0C64AF"/>
                    </a:solidFill>
                  </a:tcPr>
                </a:tc>
                <a:tc>
                  <a:txBody>
                    <a:bodyPr/>
                    <a:lstStyle/>
                    <a:p>
                      <a:pPr algn="ctr"/>
                      <a:r>
                        <a:rPr lang="en-SG" sz="1000" b="1" dirty="0">
                          <a:solidFill>
                            <a:schemeClr val="tx1"/>
                          </a:solidFill>
                          <a:latin typeface="Century Gothic" panose="020B0502020202020204" pitchFamily="34" charset="0"/>
                        </a:rPr>
                        <a:t>2020</a:t>
                      </a:r>
                    </a:p>
                  </a:txBody>
                  <a:tcPr marL="91441" marR="91441" marT="45688" marB="45688">
                    <a:lnL w="12700" cap="flat" cmpd="sng" algn="ctr">
                      <a:solidFill>
                        <a:srgbClr val="0C64AF"/>
                      </a:solidFill>
                      <a:prstDash val="solid"/>
                      <a:round/>
                      <a:headEnd type="none" w="med" len="med"/>
                      <a:tailEnd type="none" w="med" len="med"/>
                    </a:lnL>
                    <a:lnR w="12700" cap="flat" cmpd="sng" algn="ctr">
                      <a:solidFill>
                        <a:srgbClr val="0C64AF"/>
                      </a:solidFill>
                      <a:prstDash val="solid"/>
                      <a:round/>
                      <a:headEnd type="none" w="med" len="med"/>
                      <a:tailEnd type="none" w="med" len="med"/>
                    </a:lnR>
                    <a:lnT w="12700" cap="flat" cmpd="sng" algn="ctr">
                      <a:solidFill>
                        <a:srgbClr val="0C64AF"/>
                      </a:solidFill>
                      <a:prstDash val="solid"/>
                      <a:round/>
                      <a:headEnd type="none" w="med" len="med"/>
                      <a:tailEnd type="none" w="med" len="med"/>
                    </a:lnT>
                    <a:lnB w="12700" cap="flat" cmpd="sng" algn="ctr">
                      <a:solidFill>
                        <a:srgbClr val="0C64AF"/>
                      </a:solidFill>
                      <a:prstDash val="solid"/>
                      <a:round/>
                      <a:headEnd type="none" w="med" len="med"/>
                      <a:tailEnd type="none" w="med" len="med"/>
                    </a:lnB>
                    <a:solidFill>
                      <a:srgbClr val="0C64AF"/>
                    </a:solidFill>
                  </a:tcPr>
                </a:tc>
                <a:tc>
                  <a:txBody>
                    <a:bodyPr/>
                    <a:lstStyle/>
                    <a:p>
                      <a:pPr algn="ctr"/>
                      <a:r>
                        <a:rPr lang="en-SG" sz="1000" b="1" dirty="0">
                          <a:solidFill>
                            <a:schemeClr val="tx1"/>
                          </a:solidFill>
                          <a:latin typeface="Century Gothic" panose="020B0502020202020204" pitchFamily="34" charset="0"/>
                        </a:rPr>
                        <a:t>2021</a:t>
                      </a:r>
                    </a:p>
                  </a:txBody>
                  <a:tcPr marL="91441" marR="91441" marT="45688" marB="45688">
                    <a:lnL w="12700" cap="flat" cmpd="sng" algn="ctr">
                      <a:solidFill>
                        <a:srgbClr val="0C64AF"/>
                      </a:solidFill>
                      <a:prstDash val="solid"/>
                      <a:round/>
                      <a:headEnd type="none" w="med" len="med"/>
                      <a:tailEnd type="none" w="med" len="med"/>
                    </a:lnL>
                    <a:lnR w="12700" cap="flat" cmpd="sng" algn="ctr">
                      <a:solidFill>
                        <a:srgbClr val="0C64AF"/>
                      </a:solidFill>
                      <a:prstDash val="solid"/>
                      <a:round/>
                      <a:headEnd type="none" w="med" len="med"/>
                      <a:tailEnd type="none" w="med" len="med"/>
                    </a:lnR>
                    <a:lnT w="12700" cap="flat" cmpd="sng" algn="ctr">
                      <a:solidFill>
                        <a:srgbClr val="0C64AF"/>
                      </a:solidFill>
                      <a:prstDash val="solid"/>
                      <a:round/>
                      <a:headEnd type="none" w="med" len="med"/>
                      <a:tailEnd type="none" w="med" len="med"/>
                    </a:lnT>
                    <a:lnB w="12700" cap="flat" cmpd="sng" algn="ctr">
                      <a:solidFill>
                        <a:srgbClr val="0C64AF"/>
                      </a:solidFill>
                      <a:prstDash val="solid"/>
                      <a:round/>
                      <a:headEnd type="none" w="med" len="med"/>
                      <a:tailEnd type="none" w="med" len="med"/>
                    </a:lnB>
                    <a:solidFill>
                      <a:srgbClr val="0C64AF"/>
                    </a:solidFill>
                  </a:tcPr>
                </a:tc>
                <a:tc>
                  <a:txBody>
                    <a:bodyPr/>
                    <a:lstStyle/>
                    <a:p>
                      <a:pPr algn="ctr"/>
                      <a:r>
                        <a:rPr lang="en-SG" sz="1000" b="1" dirty="0">
                          <a:solidFill>
                            <a:schemeClr val="tx1"/>
                          </a:solidFill>
                          <a:latin typeface="Century Gothic" panose="020B0502020202020204" pitchFamily="34" charset="0"/>
                        </a:rPr>
                        <a:t>2021</a:t>
                      </a:r>
                    </a:p>
                    <a:p>
                      <a:pPr algn="ctr"/>
                      <a:r>
                        <a:rPr lang="en-SG" sz="800" b="1" dirty="0">
                          <a:solidFill>
                            <a:schemeClr val="tx1"/>
                          </a:solidFill>
                          <a:latin typeface="Century Gothic" panose="020B0502020202020204" pitchFamily="34" charset="0"/>
                        </a:rPr>
                        <a:t>(w/ US+EMEA)</a:t>
                      </a:r>
                    </a:p>
                  </a:txBody>
                  <a:tcPr marL="91441" marR="91441" marT="45688" marB="45688">
                    <a:lnL w="12700" cap="flat" cmpd="sng" algn="ctr">
                      <a:solidFill>
                        <a:srgbClr val="0C64AF"/>
                      </a:solidFill>
                      <a:prstDash val="solid"/>
                      <a:round/>
                      <a:headEnd type="none" w="med" len="med"/>
                      <a:tailEnd type="none" w="med" len="med"/>
                    </a:lnL>
                    <a:lnR w="12700" cap="flat" cmpd="sng" algn="ctr">
                      <a:solidFill>
                        <a:srgbClr val="0C64AF"/>
                      </a:solidFill>
                      <a:prstDash val="solid"/>
                      <a:round/>
                      <a:headEnd type="none" w="med" len="med"/>
                      <a:tailEnd type="none" w="med" len="med"/>
                    </a:lnR>
                    <a:lnT w="12700" cap="flat" cmpd="sng" algn="ctr">
                      <a:solidFill>
                        <a:srgbClr val="0C64AF"/>
                      </a:solidFill>
                      <a:prstDash val="solid"/>
                      <a:round/>
                      <a:headEnd type="none" w="med" len="med"/>
                      <a:tailEnd type="none" w="med" len="med"/>
                    </a:lnT>
                    <a:lnB w="12700" cap="flat" cmpd="sng" algn="ctr">
                      <a:solidFill>
                        <a:srgbClr val="0C64AF"/>
                      </a:solidFill>
                      <a:prstDash val="solid"/>
                      <a:round/>
                      <a:headEnd type="none" w="med" len="med"/>
                      <a:tailEnd type="none" w="med" len="med"/>
                    </a:lnB>
                    <a:solidFill>
                      <a:srgbClr val="FF01FF"/>
                    </a:solidFill>
                  </a:tcPr>
                </a:tc>
                <a:extLst>
                  <a:ext uri="{0D108BD9-81ED-4DB2-BD59-A6C34878D82A}">
                    <a16:rowId xmlns:a16="http://schemas.microsoft.com/office/drawing/2014/main" val="3709424379"/>
                  </a:ext>
                </a:extLst>
              </a:tr>
              <a:tr h="243763">
                <a:tc>
                  <a:txBody>
                    <a:bodyPr/>
                    <a:lstStyle/>
                    <a:p>
                      <a:pPr algn="ctr"/>
                      <a:r>
                        <a:rPr lang="zh-CN" altLang="en-US" sz="1000" dirty="0">
                          <a:solidFill>
                            <a:sysClr val="windowText" lastClr="000000"/>
                          </a:solidFill>
                          <a:latin typeface="Century Gothic" panose="020B0502020202020204" pitchFamily="34" charset="0"/>
                        </a:rPr>
                        <a:t>预计收入</a:t>
                      </a:r>
                      <a:endParaRPr lang="en-SG" sz="1000" dirty="0">
                        <a:solidFill>
                          <a:sysClr val="windowText" lastClr="000000"/>
                        </a:solidFill>
                        <a:latin typeface="Century Gothic" panose="020B0502020202020204" pitchFamily="34" charset="0"/>
                      </a:endParaRPr>
                    </a:p>
                  </a:txBody>
                  <a:tcPr marL="91441" marR="91441" marT="45688" marB="45688">
                    <a:lnL w="12700" cap="flat" cmpd="sng" algn="ctr">
                      <a:solidFill>
                        <a:srgbClr val="0C64AF"/>
                      </a:solidFill>
                      <a:prstDash val="solid"/>
                      <a:round/>
                      <a:headEnd type="none" w="med" len="med"/>
                      <a:tailEnd type="none" w="med" len="med"/>
                    </a:lnL>
                    <a:lnR w="12700" cap="flat" cmpd="sng" algn="ctr">
                      <a:solidFill>
                        <a:srgbClr val="0C64AF"/>
                      </a:solidFill>
                      <a:prstDash val="solid"/>
                      <a:round/>
                      <a:headEnd type="none" w="med" len="med"/>
                      <a:tailEnd type="none" w="med" len="med"/>
                    </a:lnR>
                    <a:lnT w="12700" cap="flat" cmpd="sng" algn="ctr">
                      <a:solidFill>
                        <a:srgbClr val="0C64AF"/>
                      </a:solidFill>
                      <a:prstDash val="solid"/>
                      <a:round/>
                      <a:headEnd type="none" w="med" len="med"/>
                      <a:tailEnd type="none" w="med" len="med"/>
                    </a:lnT>
                    <a:lnB w="12700" cap="flat" cmpd="sng" algn="ctr">
                      <a:solidFill>
                        <a:srgbClr val="0C64AF"/>
                      </a:solidFill>
                      <a:prstDash val="solid"/>
                      <a:round/>
                      <a:headEnd type="none" w="med" len="med"/>
                      <a:tailEnd type="none" w="med" len="med"/>
                    </a:lnB>
                  </a:tcPr>
                </a:tc>
                <a:tc>
                  <a:txBody>
                    <a:bodyPr/>
                    <a:lstStyle/>
                    <a:p>
                      <a:pPr algn="ctr"/>
                      <a:r>
                        <a:rPr lang="en-SG" sz="1000" dirty="0">
                          <a:solidFill>
                            <a:sysClr val="windowText" lastClr="000000"/>
                          </a:solidFill>
                          <a:latin typeface="Century Gothic" panose="020B0502020202020204" pitchFamily="34" charset="0"/>
                        </a:rPr>
                        <a:t>USD 3</a:t>
                      </a:r>
                    </a:p>
                  </a:txBody>
                  <a:tcPr marL="91441" marR="91441" marT="45688" marB="45688">
                    <a:lnL w="12700" cap="flat" cmpd="sng" algn="ctr">
                      <a:solidFill>
                        <a:srgbClr val="0C64AF"/>
                      </a:solidFill>
                      <a:prstDash val="solid"/>
                      <a:round/>
                      <a:headEnd type="none" w="med" len="med"/>
                      <a:tailEnd type="none" w="med" len="med"/>
                    </a:lnL>
                    <a:lnR w="12700" cap="flat" cmpd="sng" algn="ctr">
                      <a:solidFill>
                        <a:srgbClr val="0C64AF"/>
                      </a:solidFill>
                      <a:prstDash val="solid"/>
                      <a:round/>
                      <a:headEnd type="none" w="med" len="med"/>
                      <a:tailEnd type="none" w="med" len="med"/>
                    </a:lnR>
                    <a:lnT w="12700" cap="flat" cmpd="sng" algn="ctr">
                      <a:solidFill>
                        <a:srgbClr val="0C64AF"/>
                      </a:solidFill>
                      <a:prstDash val="solid"/>
                      <a:round/>
                      <a:headEnd type="none" w="med" len="med"/>
                      <a:tailEnd type="none" w="med" len="med"/>
                    </a:lnT>
                    <a:lnB w="12700" cap="flat" cmpd="sng" algn="ctr">
                      <a:solidFill>
                        <a:srgbClr val="0C64AF"/>
                      </a:solidFill>
                      <a:prstDash val="solid"/>
                      <a:round/>
                      <a:headEnd type="none" w="med" len="med"/>
                      <a:tailEnd type="none" w="med" len="med"/>
                    </a:lnB>
                  </a:tcPr>
                </a:tc>
                <a:tc>
                  <a:txBody>
                    <a:bodyPr/>
                    <a:lstStyle/>
                    <a:p>
                      <a:pPr algn="ctr"/>
                      <a:r>
                        <a:rPr lang="en-SG" sz="1000" dirty="0">
                          <a:solidFill>
                            <a:sysClr val="windowText" lastClr="000000"/>
                          </a:solidFill>
                          <a:latin typeface="Century Gothic" panose="020B0502020202020204" pitchFamily="34" charset="0"/>
                        </a:rPr>
                        <a:t>USD 9.6M</a:t>
                      </a:r>
                    </a:p>
                  </a:txBody>
                  <a:tcPr marL="91441" marR="91441" marT="45688" marB="45688">
                    <a:lnL w="12700" cap="flat" cmpd="sng" algn="ctr">
                      <a:solidFill>
                        <a:srgbClr val="0C64AF"/>
                      </a:solidFill>
                      <a:prstDash val="solid"/>
                      <a:round/>
                      <a:headEnd type="none" w="med" len="med"/>
                      <a:tailEnd type="none" w="med" len="med"/>
                    </a:lnL>
                    <a:lnR w="12700" cap="flat" cmpd="sng" algn="ctr">
                      <a:solidFill>
                        <a:srgbClr val="0C64AF"/>
                      </a:solidFill>
                      <a:prstDash val="solid"/>
                      <a:round/>
                      <a:headEnd type="none" w="med" len="med"/>
                      <a:tailEnd type="none" w="med" len="med"/>
                    </a:lnR>
                    <a:lnT w="12700" cap="flat" cmpd="sng" algn="ctr">
                      <a:solidFill>
                        <a:srgbClr val="0C64AF"/>
                      </a:solidFill>
                      <a:prstDash val="solid"/>
                      <a:round/>
                      <a:headEnd type="none" w="med" len="med"/>
                      <a:tailEnd type="none" w="med" len="med"/>
                    </a:lnT>
                    <a:lnB w="12700" cap="flat" cmpd="sng" algn="ctr">
                      <a:solidFill>
                        <a:srgbClr val="0C64AF"/>
                      </a:solidFill>
                      <a:prstDash val="solid"/>
                      <a:round/>
                      <a:headEnd type="none" w="med" len="med"/>
                      <a:tailEnd type="none" w="med" len="med"/>
                    </a:lnB>
                  </a:tcPr>
                </a:tc>
                <a:tc>
                  <a:txBody>
                    <a:bodyPr/>
                    <a:lstStyle/>
                    <a:p>
                      <a:pPr algn="ctr"/>
                      <a:r>
                        <a:rPr lang="en-SG" sz="1000" dirty="0">
                          <a:solidFill>
                            <a:sysClr val="windowText" lastClr="000000"/>
                          </a:solidFill>
                          <a:latin typeface="Century Gothic" panose="020B0502020202020204" pitchFamily="34" charset="0"/>
                        </a:rPr>
                        <a:t>USD 28M</a:t>
                      </a:r>
                    </a:p>
                  </a:txBody>
                  <a:tcPr marL="91441" marR="91441" marT="45688" marB="45688">
                    <a:lnL w="12700" cap="flat" cmpd="sng" algn="ctr">
                      <a:solidFill>
                        <a:srgbClr val="0C64AF"/>
                      </a:solidFill>
                      <a:prstDash val="solid"/>
                      <a:round/>
                      <a:headEnd type="none" w="med" len="med"/>
                      <a:tailEnd type="none" w="med" len="med"/>
                    </a:lnL>
                    <a:lnR w="12700" cap="flat" cmpd="sng" algn="ctr">
                      <a:solidFill>
                        <a:srgbClr val="0C64AF"/>
                      </a:solidFill>
                      <a:prstDash val="solid"/>
                      <a:round/>
                      <a:headEnd type="none" w="med" len="med"/>
                      <a:tailEnd type="none" w="med" len="med"/>
                    </a:lnR>
                    <a:lnT w="12700" cap="flat" cmpd="sng" algn="ctr">
                      <a:solidFill>
                        <a:srgbClr val="0C64AF"/>
                      </a:solidFill>
                      <a:prstDash val="solid"/>
                      <a:round/>
                      <a:headEnd type="none" w="med" len="med"/>
                      <a:tailEnd type="none" w="med" len="med"/>
                    </a:lnT>
                    <a:lnB w="12700" cap="flat" cmpd="sng" algn="ctr">
                      <a:solidFill>
                        <a:srgbClr val="0C64AF"/>
                      </a:solidFill>
                      <a:prstDash val="solid"/>
                      <a:round/>
                      <a:headEnd type="none" w="med" len="med"/>
                      <a:tailEnd type="none" w="med" len="med"/>
                    </a:lnB>
                  </a:tcPr>
                </a:tc>
                <a:tc>
                  <a:txBody>
                    <a:bodyPr/>
                    <a:lstStyle/>
                    <a:p>
                      <a:pPr algn="ctr"/>
                      <a:r>
                        <a:rPr lang="en-SG" sz="1000" dirty="0">
                          <a:solidFill>
                            <a:sysClr val="windowText" lastClr="000000"/>
                          </a:solidFill>
                          <a:latin typeface="Century Gothic" panose="020B0502020202020204" pitchFamily="34" charset="0"/>
                        </a:rPr>
                        <a:t>USD 60M</a:t>
                      </a:r>
                    </a:p>
                  </a:txBody>
                  <a:tcPr marL="91441" marR="91441" marT="45688" marB="45688">
                    <a:lnL w="12700" cap="flat" cmpd="sng" algn="ctr">
                      <a:solidFill>
                        <a:srgbClr val="0C64AF"/>
                      </a:solidFill>
                      <a:prstDash val="solid"/>
                      <a:round/>
                      <a:headEnd type="none" w="med" len="med"/>
                      <a:tailEnd type="none" w="med" len="med"/>
                    </a:lnL>
                    <a:lnR w="12700" cap="flat" cmpd="sng" algn="ctr">
                      <a:solidFill>
                        <a:srgbClr val="0C64AF"/>
                      </a:solidFill>
                      <a:prstDash val="solid"/>
                      <a:round/>
                      <a:headEnd type="none" w="med" len="med"/>
                      <a:tailEnd type="none" w="med" len="med"/>
                    </a:lnR>
                    <a:lnT w="12700" cap="flat" cmpd="sng" algn="ctr">
                      <a:solidFill>
                        <a:srgbClr val="0C64AF"/>
                      </a:solidFill>
                      <a:prstDash val="solid"/>
                      <a:round/>
                      <a:headEnd type="none" w="med" len="med"/>
                      <a:tailEnd type="none" w="med" len="med"/>
                    </a:lnT>
                    <a:lnB w="12700" cap="flat" cmpd="sng" algn="ctr">
                      <a:solidFill>
                        <a:srgbClr val="0C64AF"/>
                      </a:solidFill>
                      <a:prstDash val="solid"/>
                      <a:round/>
                      <a:headEnd type="none" w="med" len="med"/>
                      <a:tailEnd type="none" w="med" len="med"/>
                    </a:lnB>
                  </a:tcPr>
                </a:tc>
                <a:extLst>
                  <a:ext uri="{0D108BD9-81ED-4DB2-BD59-A6C34878D82A}">
                    <a16:rowId xmlns:a16="http://schemas.microsoft.com/office/drawing/2014/main" val="915061032"/>
                  </a:ext>
                </a:extLst>
              </a:tr>
              <a:tr h="243763">
                <a:tc>
                  <a:txBody>
                    <a:bodyPr/>
                    <a:lstStyle/>
                    <a:p>
                      <a:pPr algn="ctr"/>
                      <a:r>
                        <a:rPr lang="zh-CN" altLang="en-US" sz="1000" dirty="0">
                          <a:solidFill>
                            <a:sysClr val="windowText" lastClr="000000"/>
                          </a:solidFill>
                          <a:latin typeface="Century Gothic" panose="020B0502020202020204" pitchFamily="34" charset="0"/>
                        </a:rPr>
                        <a:t>市场规模</a:t>
                      </a:r>
                      <a:endParaRPr lang="en-SG" sz="1000" dirty="0">
                        <a:solidFill>
                          <a:sysClr val="windowText" lastClr="000000"/>
                        </a:solidFill>
                        <a:latin typeface="Century Gothic" panose="020B0502020202020204" pitchFamily="34" charset="0"/>
                      </a:endParaRPr>
                    </a:p>
                  </a:txBody>
                  <a:tcPr marL="91441" marR="91441" marT="45688" marB="45688">
                    <a:lnL w="12700" cap="flat" cmpd="sng" algn="ctr">
                      <a:solidFill>
                        <a:srgbClr val="0C64AF"/>
                      </a:solidFill>
                      <a:prstDash val="solid"/>
                      <a:round/>
                      <a:headEnd type="none" w="med" len="med"/>
                      <a:tailEnd type="none" w="med" len="med"/>
                    </a:lnL>
                    <a:lnR w="12700" cap="flat" cmpd="sng" algn="ctr">
                      <a:solidFill>
                        <a:srgbClr val="0C64AF"/>
                      </a:solidFill>
                      <a:prstDash val="solid"/>
                      <a:round/>
                      <a:headEnd type="none" w="med" len="med"/>
                      <a:tailEnd type="none" w="med" len="med"/>
                    </a:lnR>
                    <a:lnT w="12700" cap="flat" cmpd="sng" algn="ctr">
                      <a:solidFill>
                        <a:srgbClr val="0C64AF"/>
                      </a:solidFill>
                      <a:prstDash val="solid"/>
                      <a:round/>
                      <a:headEnd type="none" w="med" len="med"/>
                      <a:tailEnd type="none" w="med" len="med"/>
                    </a:lnT>
                    <a:lnB w="12700" cap="flat" cmpd="sng" algn="ctr">
                      <a:solidFill>
                        <a:srgbClr val="0C64AF"/>
                      </a:solidFill>
                      <a:prstDash val="solid"/>
                      <a:round/>
                      <a:headEnd type="none" w="med" len="med"/>
                      <a:tailEnd type="none" w="med" len="med"/>
                    </a:lnB>
                  </a:tcPr>
                </a:tc>
                <a:tc>
                  <a:txBody>
                    <a:bodyPr/>
                    <a:lstStyle/>
                    <a:p>
                      <a:pPr algn="ctr"/>
                      <a:r>
                        <a:rPr lang="en-SG" sz="1000" dirty="0">
                          <a:solidFill>
                            <a:sysClr val="windowText" lastClr="000000"/>
                          </a:solidFill>
                          <a:latin typeface="Century Gothic" panose="020B0502020202020204" pitchFamily="34" charset="0"/>
                        </a:rPr>
                        <a:t>USD 221M</a:t>
                      </a:r>
                    </a:p>
                  </a:txBody>
                  <a:tcPr marL="91441" marR="91441" marT="45688" marB="45688">
                    <a:lnL w="12700" cap="flat" cmpd="sng" algn="ctr">
                      <a:solidFill>
                        <a:srgbClr val="0C64AF"/>
                      </a:solidFill>
                      <a:prstDash val="solid"/>
                      <a:round/>
                      <a:headEnd type="none" w="med" len="med"/>
                      <a:tailEnd type="none" w="med" len="med"/>
                    </a:lnL>
                    <a:lnR w="12700" cap="flat" cmpd="sng" algn="ctr">
                      <a:solidFill>
                        <a:srgbClr val="0C64AF"/>
                      </a:solidFill>
                      <a:prstDash val="solid"/>
                      <a:round/>
                      <a:headEnd type="none" w="med" len="med"/>
                      <a:tailEnd type="none" w="med" len="med"/>
                    </a:lnR>
                    <a:lnT w="12700" cap="flat" cmpd="sng" algn="ctr">
                      <a:solidFill>
                        <a:srgbClr val="0C64AF"/>
                      </a:solidFill>
                      <a:prstDash val="solid"/>
                      <a:round/>
                      <a:headEnd type="none" w="med" len="med"/>
                      <a:tailEnd type="none" w="med" len="med"/>
                    </a:lnT>
                    <a:lnB w="12700" cap="flat" cmpd="sng" algn="ctr">
                      <a:solidFill>
                        <a:srgbClr val="0C64AF"/>
                      </a:solidFill>
                      <a:prstDash val="solid"/>
                      <a:round/>
                      <a:headEnd type="none" w="med" len="med"/>
                      <a:tailEnd type="none" w="med" len="med"/>
                    </a:lnB>
                  </a:tcPr>
                </a:tc>
                <a:tc>
                  <a:txBody>
                    <a:bodyPr/>
                    <a:lstStyle/>
                    <a:p>
                      <a:pPr algn="ctr"/>
                      <a:r>
                        <a:rPr lang="en-SG" sz="1000" dirty="0">
                          <a:solidFill>
                            <a:sysClr val="windowText" lastClr="000000"/>
                          </a:solidFill>
                          <a:latin typeface="Century Gothic" panose="020B0502020202020204" pitchFamily="34" charset="0"/>
                        </a:rPr>
                        <a:t>USD 258M</a:t>
                      </a:r>
                    </a:p>
                  </a:txBody>
                  <a:tcPr marL="91441" marR="91441" marT="45688" marB="45688">
                    <a:lnL w="12700" cap="flat" cmpd="sng" algn="ctr">
                      <a:solidFill>
                        <a:srgbClr val="0C64AF"/>
                      </a:solidFill>
                      <a:prstDash val="solid"/>
                      <a:round/>
                      <a:headEnd type="none" w="med" len="med"/>
                      <a:tailEnd type="none" w="med" len="med"/>
                    </a:lnL>
                    <a:lnR w="12700" cap="flat" cmpd="sng" algn="ctr">
                      <a:solidFill>
                        <a:srgbClr val="0C64AF"/>
                      </a:solidFill>
                      <a:prstDash val="solid"/>
                      <a:round/>
                      <a:headEnd type="none" w="med" len="med"/>
                      <a:tailEnd type="none" w="med" len="med"/>
                    </a:lnR>
                    <a:lnT w="12700" cap="flat" cmpd="sng" algn="ctr">
                      <a:solidFill>
                        <a:srgbClr val="0C64AF"/>
                      </a:solidFill>
                      <a:prstDash val="solid"/>
                      <a:round/>
                      <a:headEnd type="none" w="med" len="med"/>
                      <a:tailEnd type="none" w="med" len="med"/>
                    </a:lnT>
                    <a:lnB w="12700" cap="flat" cmpd="sng" algn="ctr">
                      <a:solidFill>
                        <a:srgbClr val="0C64AF"/>
                      </a:solidFill>
                      <a:prstDash val="solid"/>
                      <a:round/>
                      <a:headEnd type="none" w="med" len="med"/>
                      <a:tailEnd type="none" w="med" len="med"/>
                    </a:lnB>
                  </a:tcPr>
                </a:tc>
                <a:tc>
                  <a:txBody>
                    <a:bodyPr/>
                    <a:lstStyle/>
                    <a:p>
                      <a:pPr algn="ctr"/>
                      <a:r>
                        <a:rPr lang="en-SG" sz="1000" dirty="0">
                          <a:solidFill>
                            <a:sysClr val="windowText" lastClr="000000"/>
                          </a:solidFill>
                          <a:latin typeface="Century Gothic" panose="020B0502020202020204" pitchFamily="34" charset="0"/>
                        </a:rPr>
                        <a:t>USD 302M</a:t>
                      </a:r>
                    </a:p>
                  </a:txBody>
                  <a:tcPr marL="91441" marR="91441" marT="45688" marB="45688">
                    <a:lnL w="12700" cap="flat" cmpd="sng" algn="ctr">
                      <a:solidFill>
                        <a:srgbClr val="0C64AF"/>
                      </a:solidFill>
                      <a:prstDash val="solid"/>
                      <a:round/>
                      <a:headEnd type="none" w="med" len="med"/>
                      <a:tailEnd type="none" w="med" len="med"/>
                    </a:lnL>
                    <a:lnR w="12700" cap="flat" cmpd="sng" algn="ctr">
                      <a:solidFill>
                        <a:srgbClr val="0C64AF"/>
                      </a:solidFill>
                      <a:prstDash val="solid"/>
                      <a:round/>
                      <a:headEnd type="none" w="med" len="med"/>
                      <a:tailEnd type="none" w="med" len="med"/>
                    </a:lnR>
                    <a:lnT w="12700" cap="flat" cmpd="sng" algn="ctr">
                      <a:solidFill>
                        <a:srgbClr val="0C64AF"/>
                      </a:solidFill>
                      <a:prstDash val="solid"/>
                      <a:round/>
                      <a:headEnd type="none" w="med" len="med"/>
                      <a:tailEnd type="none" w="med" len="med"/>
                    </a:lnT>
                    <a:lnB w="12700" cap="flat" cmpd="sng" algn="ctr">
                      <a:solidFill>
                        <a:srgbClr val="0C64AF"/>
                      </a:solidFill>
                      <a:prstDash val="solid"/>
                      <a:round/>
                      <a:headEnd type="none" w="med" len="med"/>
                      <a:tailEnd type="none" w="med" len="med"/>
                    </a:lnB>
                  </a:tcPr>
                </a:tc>
                <a:tc>
                  <a:txBody>
                    <a:bodyPr/>
                    <a:lstStyle/>
                    <a:p>
                      <a:pPr algn="ctr"/>
                      <a:r>
                        <a:rPr lang="en-SG" sz="1000" dirty="0">
                          <a:solidFill>
                            <a:sysClr val="windowText" lastClr="000000"/>
                          </a:solidFill>
                          <a:latin typeface="Century Gothic" panose="020B0502020202020204" pitchFamily="34" charset="0"/>
                        </a:rPr>
                        <a:t>USD 302M</a:t>
                      </a:r>
                    </a:p>
                  </a:txBody>
                  <a:tcPr marL="91441" marR="91441" marT="45688" marB="45688">
                    <a:lnL w="12700" cap="flat" cmpd="sng" algn="ctr">
                      <a:solidFill>
                        <a:srgbClr val="0C64AF"/>
                      </a:solidFill>
                      <a:prstDash val="solid"/>
                      <a:round/>
                      <a:headEnd type="none" w="med" len="med"/>
                      <a:tailEnd type="none" w="med" len="med"/>
                    </a:lnL>
                    <a:lnR w="12700" cap="flat" cmpd="sng" algn="ctr">
                      <a:solidFill>
                        <a:srgbClr val="0C64AF"/>
                      </a:solidFill>
                      <a:prstDash val="solid"/>
                      <a:round/>
                      <a:headEnd type="none" w="med" len="med"/>
                      <a:tailEnd type="none" w="med" len="med"/>
                    </a:lnR>
                    <a:lnT w="12700" cap="flat" cmpd="sng" algn="ctr">
                      <a:solidFill>
                        <a:srgbClr val="0C64AF"/>
                      </a:solidFill>
                      <a:prstDash val="solid"/>
                      <a:round/>
                      <a:headEnd type="none" w="med" len="med"/>
                      <a:tailEnd type="none" w="med" len="med"/>
                    </a:lnT>
                    <a:lnB w="12700" cap="flat" cmpd="sng" algn="ctr">
                      <a:solidFill>
                        <a:srgbClr val="0C64AF"/>
                      </a:solidFill>
                      <a:prstDash val="solid"/>
                      <a:round/>
                      <a:headEnd type="none" w="med" len="med"/>
                      <a:tailEnd type="none" w="med" len="med"/>
                    </a:lnB>
                  </a:tcPr>
                </a:tc>
                <a:extLst>
                  <a:ext uri="{0D108BD9-81ED-4DB2-BD59-A6C34878D82A}">
                    <a16:rowId xmlns:a16="http://schemas.microsoft.com/office/drawing/2014/main" val="3176414553"/>
                  </a:ext>
                </a:extLst>
              </a:tr>
              <a:tr h="243763">
                <a:tc>
                  <a:txBody>
                    <a:bodyPr/>
                    <a:lstStyle/>
                    <a:p>
                      <a:pPr algn="ctr"/>
                      <a:r>
                        <a:rPr lang="zh-CN" altLang="en-US" sz="1000" b="1" dirty="0">
                          <a:solidFill>
                            <a:sysClr val="windowText" lastClr="000000"/>
                          </a:solidFill>
                          <a:latin typeface="Century Gothic" panose="020B0502020202020204" pitchFamily="34" charset="0"/>
                        </a:rPr>
                        <a:t>市场份额</a:t>
                      </a:r>
                      <a:endParaRPr lang="en-SG" sz="1000" b="1" dirty="0">
                        <a:solidFill>
                          <a:sysClr val="windowText" lastClr="000000"/>
                        </a:solidFill>
                        <a:latin typeface="Century Gothic" panose="020B0502020202020204" pitchFamily="34" charset="0"/>
                      </a:endParaRPr>
                    </a:p>
                  </a:txBody>
                  <a:tcPr marL="91441" marR="91441" marT="45688" marB="45688">
                    <a:lnL w="12700" cap="flat" cmpd="sng" algn="ctr">
                      <a:solidFill>
                        <a:srgbClr val="0C64AF"/>
                      </a:solidFill>
                      <a:prstDash val="solid"/>
                      <a:round/>
                      <a:headEnd type="none" w="med" len="med"/>
                      <a:tailEnd type="none" w="med" len="med"/>
                    </a:lnL>
                    <a:lnR w="12700" cap="flat" cmpd="sng" algn="ctr">
                      <a:solidFill>
                        <a:srgbClr val="0C64AF"/>
                      </a:solidFill>
                      <a:prstDash val="solid"/>
                      <a:round/>
                      <a:headEnd type="none" w="med" len="med"/>
                      <a:tailEnd type="none" w="med" len="med"/>
                    </a:lnR>
                    <a:lnT w="12700" cap="flat" cmpd="sng" algn="ctr">
                      <a:solidFill>
                        <a:srgbClr val="0C64AF"/>
                      </a:solidFill>
                      <a:prstDash val="solid"/>
                      <a:round/>
                      <a:headEnd type="none" w="med" len="med"/>
                      <a:tailEnd type="none" w="med" len="med"/>
                    </a:lnT>
                    <a:lnB w="12700" cap="flat" cmpd="sng" algn="ctr">
                      <a:solidFill>
                        <a:srgbClr val="0C64AF"/>
                      </a:solidFill>
                      <a:prstDash val="solid"/>
                      <a:round/>
                      <a:headEnd type="none" w="med" len="med"/>
                      <a:tailEnd type="none" w="med" len="med"/>
                    </a:lnB>
                  </a:tcPr>
                </a:tc>
                <a:tc>
                  <a:txBody>
                    <a:bodyPr/>
                    <a:lstStyle/>
                    <a:p>
                      <a:pPr algn="ctr"/>
                      <a:r>
                        <a:rPr lang="en-SG" sz="1000" b="1" dirty="0">
                          <a:solidFill>
                            <a:sysClr val="windowText" lastClr="000000"/>
                          </a:solidFill>
                          <a:latin typeface="Century Gothic" panose="020B0502020202020204" pitchFamily="34" charset="0"/>
                        </a:rPr>
                        <a:t>1.36%</a:t>
                      </a:r>
                    </a:p>
                  </a:txBody>
                  <a:tcPr marL="91441" marR="91441" marT="45688" marB="45688">
                    <a:lnL w="12700" cap="flat" cmpd="sng" algn="ctr">
                      <a:solidFill>
                        <a:srgbClr val="0C64AF"/>
                      </a:solidFill>
                      <a:prstDash val="solid"/>
                      <a:round/>
                      <a:headEnd type="none" w="med" len="med"/>
                      <a:tailEnd type="none" w="med" len="med"/>
                    </a:lnL>
                    <a:lnR w="12700" cap="flat" cmpd="sng" algn="ctr">
                      <a:solidFill>
                        <a:srgbClr val="0C64AF"/>
                      </a:solidFill>
                      <a:prstDash val="solid"/>
                      <a:round/>
                      <a:headEnd type="none" w="med" len="med"/>
                      <a:tailEnd type="none" w="med" len="med"/>
                    </a:lnR>
                    <a:lnT w="12700" cap="flat" cmpd="sng" algn="ctr">
                      <a:solidFill>
                        <a:srgbClr val="0C64AF"/>
                      </a:solidFill>
                      <a:prstDash val="solid"/>
                      <a:round/>
                      <a:headEnd type="none" w="med" len="med"/>
                      <a:tailEnd type="none" w="med" len="med"/>
                    </a:lnT>
                    <a:lnB w="12700" cap="flat" cmpd="sng" algn="ctr">
                      <a:solidFill>
                        <a:srgbClr val="0C64AF"/>
                      </a:solidFill>
                      <a:prstDash val="solid"/>
                      <a:round/>
                      <a:headEnd type="none" w="med" len="med"/>
                      <a:tailEnd type="none" w="med" len="med"/>
                    </a:lnB>
                  </a:tcPr>
                </a:tc>
                <a:tc>
                  <a:txBody>
                    <a:bodyPr/>
                    <a:lstStyle/>
                    <a:p>
                      <a:pPr algn="ctr"/>
                      <a:r>
                        <a:rPr lang="en-SG" sz="1000" b="1" dirty="0">
                          <a:solidFill>
                            <a:sysClr val="windowText" lastClr="000000"/>
                          </a:solidFill>
                          <a:latin typeface="Century Gothic" panose="020B0502020202020204" pitchFamily="34" charset="0"/>
                        </a:rPr>
                        <a:t>3.72%</a:t>
                      </a:r>
                    </a:p>
                  </a:txBody>
                  <a:tcPr marL="91441" marR="91441" marT="45688" marB="45688">
                    <a:lnL w="12700" cap="flat" cmpd="sng" algn="ctr">
                      <a:solidFill>
                        <a:srgbClr val="0C64AF"/>
                      </a:solidFill>
                      <a:prstDash val="solid"/>
                      <a:round/>
                      <a:headEnd type="none" w="med" len="med"/>
                      <a:tailEnd type="none" w="med" len="med"/>
                    </a:lnL>
                    <a:lnR w="12700" cap="flat" cmpd="sng" algn="ctr">
                      <a:solidFill>
                        <a:srgbClr val="0C64AF"/>
                      </a:solidFill>
                      <a:prstDash val="solid"/>
                      <a:round/>
                      <a:headEnd type="none" w="med" len="med"/>
                      <a:tailEnd type="none" w="med" len="med"/>
                    </a:lnR>
                    <a:lnT w="12700" cap="flat" cmpd="sng" algn="ctr">
                      <a:solidFill>
                        <a:srgbClr val="0C64AF"/>
                      </a:solidFill>
                      <a:prstDash val="solid"/>
                      <a:round/>
                      <a:headEnd type="none" w="med" len="med"/>
                      <a:tailEnd type="none" w="med" len="med"/>
                    </a:lnT>
                    <a:lnB w="12700" cap="flat" cmpd="sng" algn="ctr">
                      <a:solidFill>
                        <a:srgbClr val="0C64AF"/>
                      </a:solidFill>
                      <a:prstDash val="solid"/>
                      <a:round/>
                      <a:headEnd type="none" w="med" len="med"/>
                      <a:tailEnd type="none" w="med" len="med"/>
                    </a:lnB>
                  </a:tcPr>
                </a:tc>
                <a:tc>
                  <a:txBody>
                    <a:bodyPr/>
                    <a:lstStyle/>
                    <a:p>
                      <a:pPr algn="ctr"/>
                      <a:r>
                        <a:rPr lang="en-SG" sz="1000" b="1" dirty="0">
                          <a:solidFill>
                            <a:sysClr val="windowText" lastClr="000000"/>
                          </a:solidFill>
                          <a:latin typeface="Century Gothic" panose="020B0502020202020204" pitchFamily="34" charset="0"/>
                        </a:rPr>
                        <a:t>9.27%</a:t>
                      </a:r>
                    </a:p>
                  </a:txBody>
                  <a:tcPr marL="91441" marR="91441" marT="45688" marB="45688">
                    <a:lnL w="12700" cap="flat" cmpd="sng" algn="ctr">
                      <a:solidFill>
                        <a:srgbClr val="0C64AF"/>
                      </a:solidFill>
                      <a:prstDash val="solid"/>
                      <a:round/>
                      <a:headEnd type="none" w="med" len="med"/>
                      <a:tailEnd type="none" w="med" len="med"/>
                    </a:lnL>
                    <a:lnR w="12700" cap="flat" cmpd="sng" algn="ctr">
                      <a:solidFill>
                        <a:srgbClr val="0C64AF"/>
                      </a:solidFill>
                      <a:prstDash val="solid"/>
                      <a:round/>
                      <a:headEnd type="none" w="med" len="med"/>
                      <a:tailEnd type="none" w="med" len="med"/>
                    </a:lnR>
                    <a:lnT w="12700" cap="flat" cmpd="sng" algn="ctr">
                      <a:solidFill>
                        <a:srgbClr val="0C64AF"/>
                      </a:solidFill>
                      <a:prstDash val="solid"/>
                      <a:round/>
                      <a:headEnd type="none" w="med" len="med"/>
                      <a:tailEnd type="none" w="med" len="med"/>
                    </a:lnT>
                    <a:lnB w="12700" cap="flat" cmpd="sng" algn="ctr">
                      <a:solidFill>
                        <a:srgbClr val="0C64AF"/>
                      </a:solidFill>
                      <a:prstDash val="solid"/>
                      <a:round/>
                      <a:headEnd type="none" w="med" len="med"/>
                      <a:tailEnd type="none" w="med" len="med"/>
                    </a:lnB>
                  </a:tcPr>
                </a:tc>
                <a:tc>
                  <a:txBody>
                    <a:bodyPr/>
                    <a:lstStyle/>
                    <a:p>
                      <a:pPr algn="ctr"/>
                      <a:r>
                        <a:rPr lang="en-SG" sz="1000" b="1" dirty="0">
                          <a:solidFill>
                            <a:sysClr val="windowText" lastClr="000000"/>
                          </a:solidFill>
                          <a:latin typeface="Century Gothic" panose="020B0502020202020204" pitchFamily="34" charset="0"/>
                        </a:rPr>
                        <a:t>19.7%</a:t>
                      </a:r>
                    </a:p>
                  </a:txBody>
                  <a:tcPr marL="91441" marR="91441" marT="45688" marB="45688">
                    <a:lnL w="12700" cap="flat" cmpd="sng" algn="ctr">
                      <a:solidFill>
                        <a:srgbClr val="0C64AF"/>
                      </a:solidFill>
                      <a:prstDash val="solid"/>
                      <a:round/>
                      <a:headEnd type="none" w="med" len="med"/>
                      <a:tailEnd type="none" w="med" len="med"/>
                    </a:lnL>
                    <a:lnR w="12700" cap="flat" cmpd="sng" algn="ctr">
                      <a:solidFill>
                        <a:srgbClr val="0C64AF"/>
                      </a:solidFill>
                      <a:prstDash val="solid"/>
                      <a:round/>
                      <a:headEnd type="none" w="med" len="med"/>
                      <a:tailEnd type="none" w="med" len="med"/>
                    </a:lnR>
                    <a:lnT w="12700" cap="flat" cmpd="sng" algn="ctr">
                      <a:solidFill>
                        <a:srgbClr val="0C64AF"/>
                      </a:solidFill>
                      <a:prstDash val="solid"/>
                      <a:round/>
                      <a:headEnd type="none" w="med" len="med"/>
                      <a:tailEnd type="none" w="med" len="med"/>
                    </a:lnT>
                    <a:lnB w="12700" cap="flat" cmpd="sng" algn="ctr">
                      <a:solidFill>
                        <a:srgbClr val="0C64AF"/>
                      </a:solidFill>
                      <a:prstDash val="solid"/>
                      <a:round/>
                      <a:headEnd type="none" w="med" len="med"/>
                      <a:tailEnd type="none" w="med" len="med"/>
                    </a:lnB>
                  </a:tcPr>
                </a:tc>
                <a:extLst>
                  <a:ext uri="{0D108BD9-81ED-4DB2-BD59-A6C34878D82A}">
                    <a16:rowId xmlns:a16="http://schemas.microsoft.com/office/drawing/2014/main" val="3047489696"/>
                  </a:ext>
                </a:extLst>
              </a:tr>
            </a:tbl>
          </a:graphicData>
        </a:graphic>
      </p:graphicFrame>
      <p:pic>
        <p:nvPicPr>
          <p:cNvPr id="50212" name="Graphic 17" descr="Upward trend">
            <a:extLst>
              <a:ext uri="{FF2B5EF4-FFF2-40B4-BE49-F238E27FC236}">
                <a16:creationId xmlns:a16="http://schemas.microsoft.com/office/drawing/2014/main" id="{E580E87E-00C4-4A24-BCF1-C0E4A4DBAB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288" y="1779588"/>
            <a:ext cx="1585912"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213" name="Rectangle 9">
            <a:extLst>
              <a:ext uri="{FF2B5EF4-FFF2-40B4-BE49-F238E27FC236}">
                <a16:creationId xmlns:a16="http://schemas.microsoft.com/office/drawing/2014/main" id="{3E88B33A-EEAB-439C-BAEF-309F2992C8EF}"/>
              </a:ext>
            </a:extLst>
          </p:cNvPr>
          <p:cNvSpPr>
            <a:spLocks noChangeArrowheads="1"/>
          </p:cNvSpPr>
          <p:nvPr/>
        </p:nvSpPr>
        <p:spPr bwMode="auto">
          <a:xfrm>
            <a:off x="0" y="4927600"/>
            <a:ext cx="28860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SG" altLang="en-US" sz="800">
                <a:solidFill>
                  <a:schemeClr val="bg1"/>
                </a:solidFill>
                <a:latin typeface="Century Gothic" panose="020B0502020202020204" pitchFamily="34" charset="0"/>
              </a:rPr>
              <a:t>Company Confidential. Strictly for Internal Circulation.</a:t>
            </a:r>
          </a:p>
        </p:txBody>
      </p:sp>
      <p:pic>
        <p:nvPicPr>
          <p:cNvPr id="50214" name="Picture 10">
            <a:extLst>
              <a:ext uri="{FF2B5EF4-FFF2-40B4-BE49-F238E27FC236}">
                <a16:creationId xmlns:a16="http://schemas.microsoft.com/office/drawing/2014/main" id="{0BC60629-BC9D-42D5-A1B8-C64C357312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0450" y="31750"/>
            <a:ext cx="42386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 name="Chart 12">
            <a:extLst>
              <a:ext uri="{FF2B5EF4-FFF2-40B4-BE49-F238E27FC236}">
                <a16:creationId xmlns:a16="http://schemas.microsoft.com/office/drawing/2014/main" id="{C8702C18-9F24-408D-B258-83EC4DACC660}"/>
              </a:ext>
            </a:extLst>
          </p:cNvPr>
          <p:cNvGraphicFramePr>
            <a:graphicFrameLocks noChangeAspect="1"/>
          </p:cNvGraphicFramePr>
          <p:nvPr/>
        </p:nvGraphicFramePr>
        <p:xfrm>
          <a:off x="88900" y="1352550"/>
          <a:ext cx="2855913" cy="19177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9" name="Chart 18">
            <a:extLst>
              <a:ext uri="{FF2B5EF4-FFF2-40B4-BE49-F238E27FC236}">
                <a16:creationId xmlns:a16="http://schemas.microsoft.com/office/drawing/2014/main" id="{A900F1FF-3FFC-441E-8C59-B0166AB4572C}"/>
              </a:ext>
            </a:extLst>
          </p:cNvPr>
          <p:cNvGraphicFramePr>
            <a:graphicFrameLocks noChangeAspect="1"/>
          </p:cNvGraphicFramePr>
          <p:nvPr/>
        </p:nvGraphicFramePr>
        <p:xfrm>
          <a:off x="1944688" y="1244600"/>
          <a:ext cx="3205162" cy="21336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0" name="Chart 19">
            <a:extLst>
              <a:ext uri="{FF2B5EF4-FFF2-40B4-BE49-F238E27FC236}">
                <a16:creationId xmlns:a16="http://schemas.microsoft.com/office/drawing/2014/main" id="{BDC172E9-DFA3-4FC2-AC34-48B573083507}"/>
              </a:ext>
            </a:extLst>
          </p:cNvPr>
          <p:cNvGraphicFramePr>
            <a:graphicFrameLocks/>
          </p:cNvGraphicFramePr>
          <p:nvPr/>
        </p:nvGraphicFramePr>
        <p:xfrm>
          <a:off x="3890963" y="1131888"/>
          <a:ext cx="3570287" cy="2359025"/>
        </p:xfrm>
        <a:graphic>
          <a:graphicData uri="http://schemas.openxmlformats.org/drawingml/2006/chart">
            <c:chart xmlns:c="http://schemas.openxmlformats.org/drawingml/2006/chart" xmlns:r="http://schemas.openxmlformats.org/officeDocument/2006/relationships" r:id="rId7"/>
          </a:graphicData>
        </a:graphic>
      </p:graphicFrame>
      <p:sp>
        <p:nvSpPr>
          <p:cNvPr id="2" name="TextBox 1">
            <a:extLst>
              <a:ext uri="{FF2B5EF4-FFF2-40B4-BE49-F238E27FC236}">
                <a16:creationId xmlns:a16="http://schemas.microsoft.com/office/drawing/2014/main" id="{9A033211-D5D9-441A-85FC-BDDAD9E51ACA}"/>
              </a:ext>
            </a:extLst>
          </p:cNvPr>
          <p:cNvSpPr txBox="1">
            <a:spLocks noChangeArrowheads="1"/>
          </p:cNvSpPr>
          <p:nvPr/>
        </p:nvSpPr>
        <p:spPr bwMode="auto">
          <a:xfrm>
            <a:off x="1254125" y="2487613"/>
            <a:ext cx="5238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SG" altLang="en-US" sz="1200">
                <a:solidFill>
                  <a:schemeClr val="tx1"/>
                </a:solidFill>
                <a:latin typeface="Century Gothic" panose="020B0502020202020204" pitchFamily="34" charset="0"/>
              </a:rPr>
              <a:t>2019</a:t>
            </a:r>
          </a:p>
        </p:txBody>
      </p:sp>
      <p:sp>
        <p:nvSpPr>
          <p:cNvPr id="22" name="TextBox 21">
            <a:extLst>
              <a:ext uri="{FF2B5EF4-FFF2-40B4-BE49-F238E27FC236}">
                <a16:creationId xmlns:a16="http://schemas.microsoft.com/office/drawing/2014/main" id="{36B1FC9F-8226-4F89-B075-43BF448EC518}"/>
              </a:ext>
            </a:extLst>
          </p:cNvPr>
          <p:cNvSpPr txBox="1">
            <a:spLocks noChangeArrowheads="1"/>
          </p:cNvSpPr>
          <p:nvPr/>
        </p:nvSpPr>
        <p:spPr bwMode="auto">
          <a:xfrm>
            <a:off x="3284538" y="2492375"/>
            <a:ext cx="5254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SG" altLang="en-US" sz="1200">
                <a:solidFill>
                  <a:schemeClr val="tx1"/>
                </a:solidFill>
                <a:latin typeface="Century Gothic" panose="020B0502020202020204" pitchFamily="34" charset="0"/>
              </a:rPr>
              <a:t>2020</a:t>
            </a:r>
          </a:p>
        </p:txBody>
      </p:sp>
      <p:sp>
        <p:nvSpPr>
          <p:cNvPr id="23" name="TextBox 22">
            <a:extLst>
              <a:ext uri="{FF2B5EF4-FFF2-40B4-BE49-F238E27FC236}">
                <a16:creationId xmlns:a16="http://schemas.microsoft.com/office/drawing/2014/main" id="{01A69B28-7E35-4BFE-AF5F-905AA02E16B0}"/>
              </a:ext>
            </a:extLst>
          </p:cNvPr>
          <p:cNvSpPr txBox="1">
            <a:spLocks noChangeArrowheads="1"/>
          </p:cNvSpPr>
          <p:nvPr/>
        </p:nvSpPr>
        <p:spPr bwMode="auto">
          <a:xfrm>
            <a:off x="5413375" y="2487613"/>
            <a:ext cx="5238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SG" altLang="en-US" sz="1200">
                <a:solidFill>
                  <a:schemeClr val="tx1"/>
                </a:solidFill>
                <a:latin typeface="Century Gothic" panose="020B0502020202020204" pitchFamily="34" charset="0"/>
              </a:rPr>
              <a:t>2021</a:t>
            </a:r>
          </a:p>
        </p:txBody>
      </p:sp>
      <p:grpSp>
        <p:nvGrpSpPr>
          <p:cNvPr id="5" name="Group 4">
            <a:extLst>
              <a:ext uri="{FF2B5EF4-FFF2-40B4-BE49-F238E27FC236}">
                <a16:creationId xmlns:a16="http://schemas.microsoft.com/office/drawing/2014/main" id="{C23524AF-6ADA-4A6F-B653-7E88192B1215}"/>
              </a:ext>
            </a:extLst>
          </p:cNvPr>
          <p:cNvGrpSpPr>
            <a:grpSpLocks/>
          </p:cNvGrpSpPr>
          <p:nvPr/>
        </p:nvGrpSpPr>
        <p:grpSpPr bwMode="auto">
          <a:xfrm>
            <a:off x="2890835" y="3206749"/>
            <a:ext cx="1042609" cy="215444"/>
            <a:chOff x="2906647" y="3155641"/>
            <a:chExt cx="1041669" cy="214989"/>
          </a:xfrm>
        </p:grpSpPr>
        <p:sp>
          <p:nvSpPr>
            <p:cNvPr id="3" name="Rectangle 2">
              <a:extLst>
                <a:ext uri="{FF2B5EF4-FFF2-40B4-BE49-F238E27FC236}">
                  <a16:creationId xmlns:a16="http://schemas.microsoft.com/office/drawing/2014/main" id="{B68E2D88-AB44-4896-9CE6-A6AE72719A74}"/>
                </a:ext>
              </a:extLst>
            </p:cNvPr>
            <p:cNvSpPr/>
            <p:nvPr/>
          </p:nvSpPr>
          <p:spPr>
            <a:xfrm>
              <a:off x="2906647" y="3241185"/>
              <a:ext cx="65028" cy="64951"/>
            </a:xfrm>
            <a:prstGeom prst="rect">
              <a:avLst/>
            </a:prstGeom>
            <a:solidFill>
              <a:srgbClr val="46C3C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SG" altLang="en-US">
                <a:solidFill>
                  <a:srgbClr val="FFFFFF"/>
                </a:solidFill>
              </a:endParaRPr>
            </a:p>
          </p:txBody>
        </p:sp>
        <p:sp>
          <p:nvSpPr>
            <p:cNvPr id="50227" name="TextBox 3">
              <a:extLst>
                <a:ext uri="{FF2B5EF4-FFF2-40B4-BE49-F238E27FC236}">
                  <a16:creationId xmlns:a16="http://schemas.microsoft.com/office/drawing/2014/main" id="{FB16CF11-A560-4B1D-99AF-505457AFDCAE}"/>
                </a:ext>
              </a:extLst>
            </p:cNvPr>
            <p:cNvSpPr txBox="1">
              <a:spLocks noChangeArrowheads="1"/>
            </p:cNvSpPr>
            <p:nvPr/>
          </p:nvSpPr>
          <p:spPr bwMode="auto">
            <a:xfrm>
              <a:off x="2943819" y="3155641"/>
              <a:ext cx="1004497" cy="214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SG" altLang="en-US" sz="800" dirty="0" err="1">
                  <a:latin typeface="Century Gothic" panose="020B0502020202020204" pitchFamily="34" charset="0"/>
                </a:rPr>
                <a:t>Scantist</a:t>
              </a:r>
              <a:r>
                <a:rPr lang="en-SG" altLang="en-US" sz="800" dirty="0">
                  <a:latin typeface="Century Gothic" panose="020B0502020202020204" pitchFamily="34" charset="0"/>
                </a:rPr>
                <a:t> </a:t>
              </a:r>
              <a:r>
                <a:rPr lang="zh-CN" altLang="en-US" sz="800" dirty="0">
                  <a:latin typeface="Century Gothic" panose="020B0502020202020204" pitchFamily="34" charset="0"/>
                </a:rPr>
                <a:t>市场份额</a:t>
              </a:r>
              <a:endParaRPr lang="en-SG" altLang="en-US" sz="800" dirty="0">
                <a:latin typeface="Century Gothic" panose="020B0502020202020204" pitchFamily="34" charset="0"/>
              </a:endParaRPr>
            </a:p>
          </p:txBody>
        </p:sp>
      </p:grpSp>
      <p:sp>
        <p:nvSpPr>
          <p:cNvPr id="6" name="TextBox 5">
            <a:extLst>
              <a:ext uri="{FF2B5EF4-FFF2-40B4-BE49-F238E27FC236}">
                <a16:creationId xmlns:a16="http://schemas.microsoft.com/office/drawing/2014/main" id="{9EC4B7D4-889F-4FA7-A6FF-DB33A366796C}"/>
              </a:ext>
            </a:extLst>
          </p:cNvPr>
          <p:cNvSpPr txBox="1">
            <a:spLocks noChangeArrowheads="1"/>
          </p:cNvSpPr>
          <p:nvPr/>
        </p:nvSpPr>
        <p:spPr bwMode="auto">
          <a:xfrm>
            <a:off x="295275" y="852488"/>
            <a:ext cx="23471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zh-CN" altLang="en-US" sz="1200" dirty="0">
                <a:solidFill>
                  <a:srgbClr val="0C64AF"/>
                </a:solidFill>
                <a:latin typeface="Century Gothic" panose="020B0502020202020204" pitchFamily="34" charset="0"/>
              </a:rPr>
              <a:t>有关</a:t>
            </a:r>
            <a:r>
              <a:rPr lang="en-US" altLang="zh-CN" sz="1200" dirty="0">
                <a:solidFill>
                  <a:srgbClr val="0C64AF"/>
                </a:solidFill>
                <a:latin typeface="Century Gothic" panose="020B0502020202020204" pitchFamily="34" charset="0"/>
              </a:rPr>
              <a:t>SCA</a:t>
            </a:r>
            <a:r>
              <a:rPr lang="zh-CN" altLang="en-US" sz="1200" dirty="0">
                <a:solidFill>
                  <a:srgbClr val="0C64AF"/>
                </a:solidFill>
                <a:latin typeface="Century Gothic" panose="020B0502020202020204" pitchFamily="34" charset="0"/>
              </a:rPr>
              <a:t>产品线的市场份额预测</a:t>
            </a:r>
            <a:endParaRPr lang="en-SG" altLang="en-US" sz="1200" dirty="0">
              <a:solidFill>
                <a:srgbClr val="0C64AF"/>
              </a:solidFill>
              <a:latin typeface="Century Gothic" panose="020B0502020202020204" pitchFamily="34" charset="0"/>
            </a:endParaRPr>
          </a:p>
        </p:txBody>
      </p:sp>
      <p:grpSp>
        <p:nvGrpSpPr>
          <p:cNvPr id="24" name="Group 23">
            <a:extLst>
              <a:ext uri="{FF2B5EF4-FFF2-40B4-BE49-F238E27FC236}">
                <a16:creationId xmlns:a16="http://schemas.microsoft.com/office/drawing/2014/main" id="{8EDB78E1-14F3-4D49-91CB-D640E7670F2D}"/>
              </a:ext>
            </a:extLst>
          </p:cNvPr>
          <p:cNvGrpSpPr>
            <a:grpSpLocks/>
          </p:cNvGrpSpPr>
          <p:nvPr/>
        </p:nvGrpSpPr>
        <p:grpSpPr bwMode="auto">
          <a:xfrm>
            <a:off x="2890829" y="3416299"/>
            <a:ext cx="1353594" cy="215444"/>
            <a:chOff x="2906647" y="3155641"/>
            <a:chExt cx="1352268" cy="214989"/>
          </a:xfrm>
        </p:grpSpPr>
        <p:sp>
          <p:nvSpPr>
            <p:cNvPr id="25" name="Rectangle 24">
              <a:extLst>
                <a:ext uri="{FF2B5EF4-FFF2-40B4-BE49-F238E27FC236}">
                  <a16:creationId xmlns:a16="http://schemas.microsoft.com/office/drawing/2014/main" id="{E1681B42-C126-4057-ACD1-5DC92746BB1A}"/>
                </a:ext>
              </a:extLst>
            </p:cNvPr>
            <p:cNvSpPr/>
            <p:nvPr/>
          </p:nvSpPr>
          <p:spPr>
            <a:xfrm>
              <a:off x="2906647" y="3241185"/>
              <a:ext cx="65023" cy="64951"/>
            </a:xfrm>
            <a:prstGeom prst="rect">
              <a:avLst/>
            </a:prstGeom>
            <a:solidFill>
              <a:srgbClr val="FF01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SG" altLang="en-US">
                <a:solidFill>
                  <a:srgbClr val="FFFFFF"/>
                </a:solidFill>
              </a:endParaRPr>
            </a:p>
          </p:txBody>
        </p:sp>
        <p:sp>
          <p:nvSpPr>
            <p:cNvPr id="50225" name="TextBox 25">
              <a:extLst>
                <a:ext uri="{FF2B5EF4-FFF2-40B4-BE49-F238E27FC236}">
                  <a16:creationId xmlns:a16="http://schemas.microsoft.com/office/drawing/2014/main" id="{F49B70FA-FE3A-4BF7-88B9-089C864F32C7}"/>
                </a:ext>
              </a:extLst>
            </p:cNvPr>
            <p:cNvSpPr txBox="1">
              <a:spLocks noChangeArrowheads="1"/>
            </p:cNvSpPr>
            <p:nvPr/>
          </p:nvSpPr>
          <p:spPr bwMode="auto">
            <a:xfrm>
              <a:off x="2943819" y="3155641"/>
              <a:ext cx="1315096" cy="214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SG" altLang="en-US" sz="800" dirty="0">
                  <a:latin typeface="Century Gothic" panose="020B0502020202020204" pitchFamily="34" charset="0"/>
                </a:rPr>
                <a:t>US/EMEA </a:t>
              </a:r>
              <a:r>
                <a:rPr lang="zh-CN" altLang="en-US" sz="800" dirty="0">
                  <a:latin typeface="Century Gothic" panose="020B0502020202020204" pitchFamily="34" charset="0"/>
                </a:rPr>
                <a:t>潜在市场份额</a:t>
              </a:r>
              <a:endParaRPr lang="en-SG" altLang="en-US" sz="800" dirty="0">
                <a:latin typeface="Century Gothic" panose="020B0502020202020204" pitchFamily="34"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Graphic spid="19" grpId="0">
        <p:bldAsOne/>
      </p:bldGraphic>
      <p:bldGraphic spid="20" grpId="0">
        <p:bldAsOne/>
      </p:bldGraphic>
      <p:bldP spid="2" grpId="0"/>
      <p:bldP spid="22" grpId="0"/>
      <p:bldP spid="23"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rgbClr val="46C3CD"/>
        </a:solid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99DD48B1-C44E-4902-BA40-8ADBF2F878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1149350"/>
            <a:ext cx="2592388" cy="335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7" name="Shape 131">
            <a:extLst>
              <a:ext uri="{FF2B5EF4-FFF2-40B4-BE49-F238E27FC236}">
                <a16:creationId xmlns:a16="http://schemas.microsoft.com/office/drawing/2014/main" id="{8C06B6DD-7A00-4928-9692-8978E2482AB2}"/>
              </a:ext>
            </a:extLst>
          </p:cNvPr>
          <p:cNvSpPr txBox="1">
            <a:spLocks noGrp="1" noChangeArrowheads="1"/>
          </p:cNvSpPr>
          <p:nvPr>
            <p:ph type="ctrTitle" idx="4294967295"/>
          </p:nvPr>
        </p:nvSpPr>
        <p:spPr>
          <a:xfrm>
            <a:off x="0" y="234950"/>
            <a:ext cx="9144000" cy="625475"/>
          </a:xfrm>
        </p:spPr>
        <p:txBody>
          <a:bodyPr/>
          <a:lstStyle/>
          <a:p>
            <a:pPr algn="ctr" eaLnBrk="1" hangingPunct="1">
              <a:buClr>
                <a:srgbClr val="FFFFFF"/>
              </a:buClr>
              <a:buFont typeface="Dosis"/>
              <a:buNone/>
            </a:pPr>
            <a:r>
              <a:rPr lang="en-SG" altLang="en-US" sz="3200" b="1" dirty="0" err="1">
                <a:solidFill>
                  <a:schemeClr val="tx1"/>
                </a:solidFill>
                <a:latin typeface="Century Gothic" panose="020B0502020202020204" pitchFamily="34" charset="0"/>
                <a:ea typeface="Dosis"/>
                <a:cs typeface="Dosis"/>
                <a:sym typeface="Dosis"/>
              </a:rPr>
              <a:t>Scantist’s</a:t>
            </a:r>
            <a:r>
              <a:rPr lang="en-SG" altLang="en-US" sz="3200" b="1" dirty="0">
                <a:solidFill>
                  <a:schemeClr val="tx1"/>
                </a:solidFill>
                <a:latin typeface="Century Gothic" panose="020B0502020202020204" pitchFamily="34" charset="0"/>
                <a:ea typeface="Dosis"/>
                <a:cs typeface="Dosis"/>
                <a:sym typeface="Dosis"/>
              </a:rPr>
              <a:t> </a:t>
            </a:r>
            <a:r>
              <a:rPr lang="zh-CN" altLang="en-US" sz="3200" b="1" dirty="0">
                <a:solidFill>
                  <a:schemeClr val="tx1"/>
                </a:solidFill>
                <a:latin typeface="Century Gothic" panose="020B0502020202020204" pitchFamily="34" charset="0"/>
                <a:ea typeface="Dosis"/>
                <a:cs typeface="Dosis"/>
                <a:sym typeface="Dosis"/>
              </a:rPr>
              <a:t>解决方案</a:t>
            </a:r>
            <a:br>
              <a:rPr lang="en-SG" altLang="en-US" sz="3200" b="1" dirty="0">
                <a:solidFill>
                  <a:schemeClr val="tx1"/>
                </a:solidFill>
                <a:latin typeface="Century Gothic" panose="020B0502020202020204" pitchFamily="34" charset="0"/>
                <a:ea typeface="Dosis"/>
                <a:cs typeface="Dosis"/>
                <a:sym typeface="Dosis"/>
              </a:rPr>
            </a:br>
            <a:r>
              <a:rPr lang="zh-CN" altLang="en-US" b="1" dirty="0">
                <a:solidFill>
                  <a:schemeClr val="tx1"/>
                </a:solidFill>
                <a:latin typeface="Century Gothic" panose="020B0502020202020204" pitchFamily="34" charset="0"/>
                <a:ea typeface="Dosis"/>
                <a:cs typeface="Dosis"/>
                <a:sym typeface="Dosis"/>
              </a:rPr>
              <a:t>防止‘已知’和‘未知’ </a:t>
            </a:r>
            <a:endParaRPr lang="en-US" altLang="en-US" sz="1000" dirty="0">
              <a:solidFill>
                <a:schemeClr val="tx1"/>
              </a:solidFill>
              <a:latin typeface="Century Gothic" panose="020B0502020202020204" pitchFamily="34" charset="0"/>
              <a:ea typeface="Dosis"/>
              <a:cs typeface="Dosis"/>
              <a:sym typeface="Dosis"/>
            </a:endParaRPr>
          </a:p>
        </p:txBody>
      </p:sp>
      <p:pic>
        <p:nvPicPr>
          <p:cNvPr id="13" name="Graphic 12" descr="Monitor">
            <a:extLst>
              <a:ext uri="{FF2B5EF4-FFF2-40B4-BE49-F238E27FC236}">
                <a16:creationId xmlns:a16="http://schemas.microsoft.com/office/drawing/2014/main" id="{02532154-B734-450E-958C-4B35D87D02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4125" y="2032000"/>
            <a:ext cx="1589088" cy="158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a:extLst>
              <a:ext uri="{FF2B5EF4-FFF2-40B4-BE49-F238E27FC236}">
                <a16:creationId xmlns:a16="http://schemas.microsoft.com/office/drawing/2014/main" id="{A5A9FA72-FA10-422A-804C-6F87B9BCB6FF}"/>
              </a:ext>
            </a:extLst>
          </p:cNvPr>
          <p:cNvGrpSpPr>
            <a:grpSpLocks/>
          </p:cNvGrpSpPr>
          <p:nvPr/>
        </p:nvGrpSpPr>
        <p:grpSpPr bwMode="auto">
          <a:xfrm>
            <a:off x="5986463" y="1738313"/>
            <a:ext cx="3214687" cy="1745472"/>
            <a:chOff x="5986990" y="1839394"/>
            <a:chExt cx="3213673" cy="1745329"/>
          </a:xfrm>
        </p:grpSpPr>
        <p:pic>
          <p:nvPicPr>
            <p:cNvPr id="52237" name="Graphic 14" descr="Bug">
              <a:extLst>
                <a:ext uri="{FF2B5EF4-FFF2-40B4-BE49-F238E27FC236}">
                  <a16:creationId xmlns:a16="http://schemas.microsoft.com/office/drawing/2014/main" id="{EF6B8780-4DBA-42AD-8F86-B9167A5038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6990" y="1839394"/>
              <a:ext cx="914112" cy="9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8" name="TextBox 16">
              <a:extLst>
                <a:ext uri="{FF2B5EF4-FFF2-40B4-BE49-F238E27FC236}">
                  <a16:creationId xmlns:a16="http://schemas.microsoft.com/office/drawing/2014/main" id="{E2BB7E59-EC0B-4ABD-80F6-C0BAF63008A7}"/>
                </a:ext>
              </a:extLst>
            </p:cNvPr>
            <p:cNvSpPr txBox="1">
              <a:spLocks noChangeArrowheads="1"/>
            </p:cNvSpPr>
            <p:nvPr/>
          </p:nvSpPr>
          <p:spPr bwMode="auto">
            <a:xfrm>
              <a:off x="6901390" y="2070226"/>
              <a:ext cx="1411106" cy="400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zh-CN" altLang="en-US" sz="1000" b="1" dirty="0">
                  <a:latin typeface="Century Gothic" panose="020B0502020202020204" pitchFamily="34" charset="0"/>
                </a:rPr>
                <a:t>零日和特定于应用陈旭的漏洞</a:t>
              </a:r>
              <a:endParaRPr lang="en-SG" altLang="en-US" sz="1000" b="1" dirty="0">
                <a:latin typeface="Century Gothic" panose="020B0502020202020204" pitchFamily="34" charset="0"/>
              </a:endParaRPr>
            </a:p>
          </p:txBody>
        </p:sp>
        <p:sp>
          <p:nvSpPr>
            <p:cNvPr id="52239" name="TextBox 23">
              <a:extLst>
                <a:ext uri="{FF2B5EF4-FFF2-40B4-BE49-F238E27FC236}">
                  <a16:creationId xmlns:a16="http://schemas.microsoft.com/office/drawing/2014/main" id="{06626D60-92BA-4A31-A405-195CEC947B08}"/>
                </a:ext>
              </a:extLst>
            </p:cNvPr>
            <p:cNvSpPr txBox="1">
              <a:spLocks noChangeArrowheads="1"/>
            </p:cNvSpPr>
            <p:nvPr/>
          </p:nvSpPr>
          <p:spPr bwMode="auto">
            <a:xfrm>
              <a:off x="6013224" y="2753794"/>
              <a:ext cx="3187439" cy="830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zh-CN" altLang="en-US" sz="2000" b="1" dirty="0">
                  <a:latin typeface="Century Gothic" panose="020B0502020202020204" pitchFamily="34" charset="0"/>
                </a:rPr>
                <a:t>智能引信（</a:t>
              </a:r>
              <a:r>
                <a:rPr lang="en-US" altLang="zh-CN" sz="2000" b="1" dirty="0" err="1">
                  <a:latin typeface="Century Gothic" panose="020B0502020202020204" pitchFamily="34" charset="0"/>
                </a:rPr>
                <a:t>Fuzzer</a:t>
              </a:r>
              <a:r>
                <a:rPr lang="en-US" altLang="zh-CN" sz="2000" b="1" dirty="0">
                  <a:latin typeface="Century Gothic" panose="020B0502020202020204" pitchFamily="34" charset="0"/>
                </a:rPr>
                <a:t>)</a:t>
              </a:r>
              <a:endParaRPr lang="en-SG" altLang="zh-CN" sz="2000" b="1" dirty="0">
                <a:latin typeface="Century Gothic" panose="020B0502020202020204" pitchFamily="34" charset="0"/>
              </a:endParaRPr>
            </a:p>
            <a:p>
              <a:pPr eaLnBrk="1" hangingPunct="1"/>
              <a:r>
                <a:rPr lang="zh-CN" altLang="en-US" dirty="0">
                  <a:latin typeface="Century Gothic" panose="020B0502020202020204" pitchFamily="34" charset="0"/>
                </a:rPr>
                <a:t>通过运行平台和未知的体系结构分析来防范未知的漏洞</a:t>
              </a:r>
              <a:endParaRPr lang="en-SG" altLang="en-US" dirty="0">
                <a:latin typeface="Century Gothic" panose="020B0502020202020204" pitchFamily="34" charset="0"/>
              </a:endParaRPr>
            </a:p>
          </p:txBody>
        </p:sp>
      </p:grpSp>
      <p:grpSp>
        <p:nvGrpSpPr>
          <p:cNvPr id="2" name="Group 1">
            <a:extLst>
              <a:ext uri="{FF2B5EF4-FFF2-40B4-BE49-F238E27FC236}">
                <a16:creationId xmlns:a16="http://schemas.microsoft.com/office/drawing/2014/main" id="{1C51E30D-F93F-47E9-AFE4-477E1910C1BC}"/>
              </a:ext>
            </a:extLst>
          </p:cNvPr>
          <p:cNvGrpSpPr>
            <a:grpSpLocks/>
          </p:cNvGrpSpPr>
          <p:nvPr/>
        </p:nvGrpSpPr>
        <p:grpSpPr bwMode="auto">
          <a:xfrm>
            <a:off x="117475" y="1511300"/>
            <a:ext cx="3041650" cy="2484438"/>
            <a:chOff x="117695" y="1839394"/>
            <a:chExt cx="3041980" cy="2484060"/>
          </a:xfrm>
        </p:grpSpPr>
        <p:pic>
          <p:nvPicPr>
            <p:cNvPr id="52234" name="Graphic 18" descr="Bug">
              <a:extLst>
                <a:ext uri="{FF2B5EF4-FFF2-40B4-BE49-F238E27FC236}">
                  <a16:creationId xmlns:a16="http://schemas.microsoft.com/office/drawing/2014/main" id="{4CBE7B67-80DB-47F5-97AA-C6ECB12C0B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5176" y="3409193"/>
              <a:ext cx="914499" cy="914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5" name="TextBox 20">
              <a:extLst>
                <a:ext uri="{FF2B5EF4-FFF2-40B4-BE49-F238E27FC236}">
                  <a16:creationId xmlns:a16="http://schemas.microsoft.com/office/drawing/2014/main" id="{9C9582EF-8558-49A8-9B3E-98B86660C06C}"/>
                </a:ext>
              </a:extLst>
            </p:cNvPr>
            <p:cNvSpPr txBox="1">
              <a:spLocks noChangeArrowheads="1"/>
            </p:cNvSpPr>
            <p:nvPr/>
          </p:nvSpPr>
          <p:spPr bwMode="auto">
            <a:xfrm>
              <a:off x="752764" y="3674456"/>
              <a:ext cx="1492511" cy="246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SG" altLang="en-US" sz="1000" b="1" dirty="0">
                  <a:solidFill>
                    <a:schemeClr val="tx1"/>
                  </a:solidFill>
                  <a:latin typeface="Century Gothic" panose="020B0502020202020204" pitchFamily="34" charset="0"/>
                </a:rPr>
                <a:t>CVEs, </a:t>
              </a:r>
              <a:r>
                <a:rPr lang="zh-CN" altLang="en-US" sz="1000" b="1" dirty="0">
                  <a:solidFill>
                    <a:schemeClr val="tx1"/>
                  </a:solidFill>
                  <a:latin typeface="Century Gothic" panose="020B0502020202020204" pitchFamily="34" charset="0"/>
                </a:rPr>
                <a:t>安全漏洞和补丁</a:t>
              </a:r>
              <a:endParaRPr lang="en-SG" altLang="en-US" sz="1000" b="1" dirty="0">
                <a:solidFill>
                  <a:schemeClr val="tx1"/>
                </a:solidFill>
                <a:latin typeface="Century Gothic" panose="020B0502020202020204" pitchFamily="34" charset="0"/>
              </a:endParaRPr>
            </a:p>
          </p:txBody>
        </p:sp>
        <p:sp>
          <p:nvSpPr>
            <p:cNvPr id="52236" name="TextBox 24">
              <a:extLst>
                <a:ext uri="{FF2B5EF4-FFF2-40B4-BE49-F238E27FC236}">
                  <a16:creationId xmlns:a16="http://schemas.microsoft.com/office/drawing/2014/main" id="{E9194797-3771-4585-BA2F-C5D876D061F9}"/>
                </a:ext>
              </a:extLst>
            </p:cNvPr>
            <p:cNvSpPr txBox="1">
              <a:spLocks noChangeArrowheads="1"/>
            </p:cNvSpPr>
            <p:nvPr/>
          </p:nvSpPr>
          <p:spPr bwMode="auto">
            <a:xfrm>
              <a:off x="117695" y="1839394"/>
              <a:ext cx="3041980" cy="830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r>
                <a:rPr lang="zh-CN" altLang="en-US" sz="2000" b="1" dirty="0">
                  <a:solidFill>
                    <a:schemeClr val="tx1"/>
                  </a:solidFill>
                  <a:latin typeface="Century Gothic" panose="020B0502020202020204" pitchFamily="34" charset="0"/>
                </a:rPr>
                <a:t>软件成分分析</a:t>
              </a:r>
              <a:endParaRPr lang="en-SG" altLang="zh-CN" sz="2000" b="1" dirty="0">
                <a:solidFill>
                  <a:schemeClr val="tx1"/>
                </a:solidFill>
                <a:latin typeface="Century Gothic" panose="020B0502020202020204" pitchFamily="34" charset="0"/>
              </a:endParaRPr>
            </a:p>
            <a:p>
              <a:pPr algn="r" eaLnBrk="1" hangingPunct="1"/>
              <a:r>
                <a:rPr lang="zh-CN" altLang="en-US" dirty="0">
                  <a:solidFill>
                    <a:schemeClr val="tx1"/>
                  </a:solidFill>
                  <a:latin typeface="Century Gothic" panose="020B0502020202020204" pitchFamily="34" charset="0"/>
                </a:rPr>
                <a:t>通过运行开源组件和威胁的组合分析来防范已知的漏洞</a:t>
              </a:r>
              <a:r>
                <a:rPr lang="en-SG" altLang="en-US" dirty="0">
                  <a:solidFill>
                    <a:schemeClr val="tx1"/>
                  </a:solidFill>
                  <a:latin typeface="Century Gothic" panose="020B0502020202020204" pitchFamily="34" charset="0"/>
                </a:rPr>
                <a:t>.</a:t>
              </a:r>
            </a:p>
          </p:txBody>
        </p:sp>
      </p:grpSp>
      <p:pic>
        <p:nvPicPr>
          <p:cNvPr id="52231" name="Picture 28">
            <a:extLst>
              <a:ext uri="{FF2B5EF4-FFF2-40B4-BE49-F238E27FC236}">
                <a16:creationId xmlns:a16="http://schemas.microsoft.com/office/drawing/2014/main" id="{F385FFC0-0D6D-4EB0-9657-00444B23DD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t="25432" r="14154" b="11160"/>
          <a:stretch>
            <a:fillRect/>
          </a:stretch>
        </p:blipFill>
        <p:spPr bwMode="auto">
          <a:xfrm>
            <a:off x="8410575" y="4760913"/>
            <a:ext cx="733425"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2" name="Rectangle 13">
            <a:extLst>
              <a:ext uri="{FF2B5EF4-FFF2-40B4-BE49-F238E27FC236}">
                <a16:creationId xmlns:a16="http://schemas.microsoft.com/office/drawing/2014/main" id="{858C1D72-57B0-4731-BAAC-7199046A9302}"/>
              </a:ext>
            </a:extLst>
          </p:cNvPr>
          <p:cNvSpPr>
            <a:spLocks noChangeArrowheads="1"/>
          </p:cNvSpPr>
          <p:nvPr/>
        </p:nvSpPr>
        <p:spPr bwMode="auto">
          <a:xfrm>
            <a:off x="0" y="4927600"/>
            <a:ext cx="28860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SG" altLang="en-US" sz="800">
                <a:solidFill>
                  <a:schemeClr val="tx1"/>
                </a:solidFill>
                <a:latin typeface="Century Gothic" panose="020B0502020202020204" pitchFamily="34" charset="0"/>
              </a:rPr>
              <a:t>Company Confidential. Strictly for Internal Circulation.</a:t>
            </a:r>
          </a:p>
        </p:txBody>
      </p:sp>
      <p:pic>
        <p:nvPicPr>
          <p:cNvPr id="52233" name="Picture 15">
            <a:extLst>
              <a:ext uri="{FF2B5EF4-FFF2-40B4-BE49-F238E27FC236}">
                <a16:creationId xmlns:a16="http://schemas.microsoft.com/office/drawing/2014/main" id="{1BBAE162-1615-4E53-A363-7F919D8B303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80450" y="31750"/>
            <a:ext cx="42386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274" name="Shape 131">
            <a:extLst>
              <a:ext uri="{FF2B5EF4-FFF2-40B4-BE49-F238E27FC236}">
                <a16:creationId xmlns:a16="http://schemas.microsoft.com/office/drawing/2014/main" id="{12B20CB7-6E6F-4D45-AA80-638C472B1617}"/>
              </a:ext>
            </a:extLst>
          </p:cNvPr>
          <p:cNvSpPr txBox="1">
            <a:spLocks noGrp="1" noChangeArrowheads="1"/>
          </p:cNvSpPr>
          <p:nvPr>
            <p:ph type="ctrTitle" idx="4294967295"/>
          </p:nvPr>
        </p:nvSpPr>
        <p:spPr>
          <a:xfrm>
            <a:off x="1212850" y="2109788"/>
            <a:ext cx="7142163" cy="625475"/>
          </a:xfrm>
        </p:spPr>
        <p:txBody>
          <a:bodyPr/>
          <a:lstStyle/>
          <a:p>
            <a:pPr eaLnBrk="1" hangingPunct="1">
              <a:buClr>
                <a:srgbClr val="FFFFFF"/>
              </a:buClr>
              <a:buFont typeface="Dosis"/>
              <a:buNone/>
            </a:pPr>
            <a:r>
              <a:rPr lang="zh-CN" altLang="en-US" b="1" dirty="0">
                <a:solidFill>
                  <a:srgbClr val="46C3CD"/>
                </a:solidFill>
                <a:latin typeface="Century Gothic" panose="020B0502020202020204" pitchFamily="34" charset="0"/>
                <a:ea typeface="Dosis"/>
                <a:cs typeface="Dosis"/>
                <a:sym typeface="Dosis"/>
              </a:rPr>
              <a:t>第三方产品</a:t>
            </a:r>
            <a:br>
              <a:rPr lang="en-SG" altLang="en-US" b="1" dirty="0">
                <a:solidFill>
                  <a:srgbClr val="46C3CD"/>
                </a:solidFill>
                <a:latin typeface="Century Gothic" panose="020B0502020202020204" pitchFamily="34" charset="0"/>
                <a:ea typeface="Dosis"/>
                <a:cs typeface="Dosis"/>
                <a:sym typeface="Dosis"/>
              </a:rPr>
            </a:br>
            <a:r>
              <a:rPr lang="zh-CN" altLang="en-US" sz="3200" b="1" dirty="0">
                <a:solidFill>
                  <a:srgbClr val="0C64AF"/>
                </a:solidFill>
                <a:latin typeface="Century Gothic" panose="020B0502020202020204" pitchFamily="34" charset="0"/>
                <a:ea typeface="Dosis"/>
                <a:cs typeface="Dosis"/>
                <a:sym typeface="Dosis"/>
              </a:rPr>
              <a:t>智能引信（</a:t>
            </a:r>
            <a:r>
              <a:rPr lang="en-US" altLang="zh-CN" sz="3200" b="1" dirty="0" err="1">
                <a:solidFill>
                  <a:srgbClr val="0C64AF"/>
                </a:solidFill>
                <a:latin typeface="Century Gothic" panose="020B0502020202020204" pitchFamily="34" charset="0"/>
                <a:ea typeface="Dosis"/>
                <a:cs typeface="Dosis"/>
                <a:sym typeface="Dosis"/>
              </a:rPr>
              <a:t>Fuzzer</a:t>
            </a:r>
            <a:r>
              <a:rPr lang="zh-CN" altLang="en-US" sz="3200" b="1" dirty="0">
                <a:solidFill>
                  <a:srgbClr val="0C64AF"/>
                </a:solidFill>
                <a:latin typeface="Century Gothic" panose="020B0502020202020204" pitchFamily="34" charset="0"/>
                <a:ea typeface="Dosis"/>
                <a:cs typeface="Dosis"/>
                <a:sym typeface="Dosis"/>
              </a:rPr>
              <a:t>）</a:t>
            </a:r>
            <a:endParaRPr lang="en-US" altLang="en-US" sz="1000" dirty="0">
              <a:solidFill>
                <a:schemeClr val="tx1"/>
              </a:solidFill>
              <a:latin typeface="Century Gothic" panose="020B0502020202020204" pitchFamily="34" charset="0"/>
              <a:ea typeface="Dosis"/>
              <a:cs typeface="Dosis"/>
              <a:sym typeface="Dosis"/>
            </a:endParaRP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Flowchart: Process 12">
            <a:extLst>
              <a:ext uri="{FF2B5EF4-FFF2-40B4-BE49-F238E27FC236}">
                <a16:creationId xmlns:a16="http://schemas.microsoft.com/office/drawing/2014/main" id="{23840E1B-5FAA-4E0F-969F-4B04E6887970}"/>
              </a:ext>
            </a:extLst>
          </p:cNvPr>
          <p:cNvSpPr/>
          <p:nvPr/>
        </p:nvSpPr>
        <p:spPr>
          <a:xfrm>
            <a:off x="0" y="3354388"/>
            <a:ext cx="9144000" cy="1789112"/>
          </a:xfrm>
          <a:prstGeom prst="flowChartProcess">
            <a:avLst/>
          </a:prstGeom>
          <a:gradFill flip="none" rotWithShape="1">
            <a:gsLst>
              <a:gs pos="0">
                <a:srgbClr val="0C64AF"/>
              </a:gs>
              <a:gs pos="100000">
                <a:srgbClr val="46C3C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SG" altLang="en-US">
              <a:solidFill>
                <a:srgbClr val="FFFFFF"/>
              </a:solidFill>
            </a:endParaRPr>
          </a:p>
        </p:txBody>
      </p:sp>
      <p:sp>
        <p:nvSpPr>
          <p:cNvPr id="56323" name="Shape 131">
            <a:extLst>
              <a:ext uri="{FF2B5EF4-FFF2-40B4-BE49-F238E27FC236}">
                <a16:creationId xmlns:a16="http://schemas.microsoft.com/office/drawing/2014/main" id="{CC753001-7BF8-4593-8A41-5ABD0AA1CC66}"/>
              </a:ext>
            </a:extLst>
          </p:cNvPr>
          <p:cNvSpPr txBox="1">
            <a:spLocks noGrp="1" noChangeArrowheads="1"/>
          </p:cNvSpPr>
          <p:nvPr>
            <p:ph type="ctrTitle" idx="4294967295"/>
          </p:nvPr>
        </p:nvSpPr>
        <p:spPr>
          <a:xfrm>
            <a:off x="323850" y="352425"/>
            <a:ext cx="5081588" cy="625475"/>
          </a:xfrm>
        </p:spPr>
        <p:txBody>
          <a:bodyPr/>
          <a:lstStyle/>
          <a:p>
            <a:pPr eaLnBrk="1" hangingPunct="1">
              <a:buClr>
                <a:srgbClr val="FFFFFF"/>
              </a:buClr>
              <a:buFont typeface="Dosis"/>
              <a:buNone/>
            </a:pPr>
            <a:r>
              <a:rPr lang="zh-CN" altLang="en-US" sz="3200" b="1" dirty="0">
                <a:solidFill>
                  <a:srgbClr val="0C64AF"/>
                </a:solidFill>
                <a:latin typeface="Century Gothic" panose="020B0502020202020204" pitchFamily="34" charset="0"/>
                <a:ea typeface="Dosis"/>
                <a:cs typeface="Dosis"/>
                <a:sym typeface="Dosis"/>
              </a:rPr>
              <a:t>智能引信（</a:t>
            </a:r>
            <a:r>
              <a:rPr lang="en-US" altLang="zh-CN" sz="3200" b="1" dirty="0" err="1">
                <a:solidFill>
                  <a:srgbClr val="0C64AF"/>
                </a:solidFill>
                <a:latin typeface="Century Gothic" panose="020B0502020202020204" pitchFamily="34" charset="0"/>
                <a:ea typeface="Dosis"/>
                <a:cs typeface="Dosis"/>
                <a:sym typeface="Dosis"/>
              </a:rPr>
              <a:t>Fuzzer</a:t>
            </a:r>
            <a:r>
              <a:rPr lang="zh-CN" altLang="en-US" sz="3200" b="1" dirty="0">
                <a:solidFill>
                  <a:srgbClr val="0C64AF"/>
                </a:solidFill>
                <a:latin typeface="Century Gothic" panose="020B0502020202020204" pitchFamily="34" charset="0"/>
                <a:ea typeface="Dosis"/>
                <a:cs typeface="Dosis"/>
                <a:sym typeface="Dosis"/>
              </a:rPr>
              <a:t>）</a:t>
            </a:r>
            <a:endParaRPr lang="en-US" altLang="en-US" sz="1000" dirty="0">
              <a:solidFill>
                <a:schemeClr val="tx1"/>
              </a:solidFill>
              <a:latin typeface="Century Gothic" panose="020B0502020202020204" pitchFamily="34" charset="0"/>
              <a:ea typeface="Dosis"/>
              <a:cs typeface="Dosis"/>
              <a:sym typeface="Dosis"/>
            </a:endParaRPr>
          </a:p>
        </p:txBody>
      </p:sp>
      <p:sp>
        <p:nvSpPr>
          <p:cNvPr id="11" name="TextBox 10">
            <a:extLst>
              <a:ext uri="{FF2B5EF4-FFF2-40B4-BE49-F238E27FC236}">
                <a16:creationId xmlns:a16="http://schemas.microsoft.com/office/drawing/2014/main" id="{C781339B-060D-4D82-BB24-715BC19CEF0B}"/>
              </a:ext>
            </a:extLst>
          </p:cNvPr>
          <p:cNvSpPr txBox="1">
            <a:spLocks noChangeArrowheads="1"/>
          </p:cNvSpPr>
          <p:nvPr/>
        </p:nvSpPr>
        <p:spPr bwMode="auto">
          <a:xfrm>
            <a:off x="323850" y="1068388"/>
            <a:ext cx="88201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zh-CN" altLang="en-US" sz="1600" dirty="0">
                <a:latin typeface="Century Gothic" panose="020B0502020202020204" pitchFamily="34" charset="0"/>
              </a:rPr>
              <a:t>自动分析，用来在任何操作环境定制的，以</a:t>
            </a:r>
            <a:r>
              <a:rPr lang="zh-CN" altLang="en-US" sz="1600" b="1" dirty="0">
                <a:solidFill>
                  <a:srgbClr val="46C3CD"/>
                </a:solidFill>
                <a:latin typeface="Century Gothic" panose="020B0502020202020204" pitchFamily="34" charset="0"/>
              </a:rPr>
              <a:t>平台无关的</a:t>
            </a:r>
            <a:r>
              <a:rPr lang="zh-CN" altLang="en-US" sz="1600" dirty="0">
                <a:latin typeface="Century Gothic" panose="020B0502020202020204" pitchFamily="34" charset="0"/>
              </a:rPr>
              <a:t>方式来查找</a:t>
            </a:r>
            <a:r>
              <a:rPr lang="zh-CN" altLang="en-US" sz="1600" b="1" dirty="0">
                <a:solidFill>
                  <a:srgbClr val="46C3CD"/>
                </a:solidFill>
                <a:latin typeface="Century Gothic" panose="020B0502020202020204" pitchFamily="34" charset="0"/>
              </a:rPr>
              <a:t>漏洞</a:t>
            </a:r>
            <a:r>
              <a:rPr lang="zh-CN" altLang="en-US" sz="1600" dirty="0">
                <a:latin typeface="Century Gothic" panose="020B0502020202020204" pitchFamily="34" charset="0"/>
              </a:rPr>
              <a:t>及其</a:t>
            </a:r>
            <a:r>
              <a:rPr lang="zh-CN" altLang="en-US" sz="1600" b="1" dirty="0">
                <a:solidFill>
                  <a:srgbClr val="46C3CD"/>
                </a:solidFill>
                <a:latin typeface="Century Gothic" panose="020B0502020202020204" pitchFamily="34" charset="0"/>
              </a:rPr>
              <a:t>个根本原因</a:t>
            </a:r>
            <a:r>
              <a:rPr lang="zh-CN" altLang="en-US" sz="1600" dirty="0">
                <a:latin typeface="Century Gothic" panose="020B0502020202020204" pitchFamily="34" charset="0"/>
              </a:rPr>
              <a:t>。</a:t>
            </a:r>
            <a:endParaRPr lang="en-SG" altLang="zh-CN" sz="1600" dirty="0">
              <a:latin typeface="Century Gothic" panose="020B0502020202020204" pitchFamily="34" charset="0"/>
            </a:endParaRPr>
          </a:p>
        </p:txBody>
      </p:sp>
      <p:sp>
        <p:nvSpPr>
          <p:cNvPr id="15" name="TextBox 14">
            <a:extLst>
              <a:ext uri="{FF2B5EF4-FFF2-40B4-BE49-F238E27FC236}">
                <a16:creationId xmlns:a16="http://schemas.microsoft.com/office/drawing/2014/main" id="{9A40CC79-289C-4A07-8254-EFEBAFA9A5D8}"/>
              </a:ext>
            </a:extLst>
          </p:cNvPr>
          <p:cNvSpPr txBox="1">
            <a:spLocks noChangeArrowheads="1"/>
          </p:cNvSpPr>
          <p:nvPr/>
        </p:nvSpPr>
        <p:spPr bwMode="auto">
          <a:xfrm>
            <a:off x="2441575" y="3673475"/>
            <a:ext cx="20637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zh-CN" altLang="en-US" sz="1200" b="1" dirty="0">
                <a:solidFill>
                  <a:schemeClr val="tx1"/>
                </a:solidFill>
                <a:latin typeface="Century Gothic" panose="020B0502020202020204" pitchFamily="34" charset="0"/>
              </a:rPr>
              <a:t>需要提前防范，防止大规模财务和名誉受到损失</a:t>
            </a:r>
            <a:endParaRPr lang="en-SG" altLang="en-US" sz="1200" b="1" dirty="0">
              <a:solidFill>
                <a:schemeClr val="tx1"/>
              </a:solidFill>
              <a:latin typeface="Century Gothic" panose="020B0502020202020204" pitchFamily="34" charset="0"/>
            </a:endParaRPr>
          </a:p>
        </p:txBody>
      </p:sp>
      <p:sp>
        <p:nvSpPr>
          <p:cNvPr id="16" name="TextBox 15">
            <a:extLst>
              <a:ext uri="{FF2B5EF4-FFF2-40B4-BE49-F238E27FC236}">
                <a16:creationId xmlns:a16="http://schemas.microsoft.com/office/drawing/2014/main" id="{462D7D1C-62E5-45D0-8F00-9D42B00602E4}"/>
              </a:ext>
            </a:extLst>
          </p:cNvPr>
          <p:cNvSpPr txBox="1">
            <a:spLocks noChangeArrowheads="1"/>
          </p:cNvSpPr>
          <p:nvPr/>
        </p:nvSpPr>
        <p:spPr bwMode="auto">
          <a:xfrm>
            <a:off x="174625" y="3644930"/>
            <a:ext cx="20637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zh-CN" altLang="en-US" sz="1200" b="1" dirty="0">
                <a:solidFill>
                  <a:schemeClr val="tx1"/>
                </a:solidFill>
                <a:latin typeface="Century Gothic" panose="020B0502020202020204" pitchFamily="34" charset="0"/>
              </a:rPr>
              <a:t>针对持续受到攻击的关键基础设置和其它高价值资产</a:t>
            </a:r>
            <a:endParaRPr lang="en-SG" altLang="en-US" sz="1200" b="1" dirty="0">
              <a:solidFill>
                <a:schemeClr val="tx1"/>
              </a:solidFill>
              <a:latin typeface="Century Gothic" panose="020B0502020202020204" pitchFamily="34" charset="0"/>
            </a:endParaRPr>
          </a:p>
        </p:txBody>
      </p:sp>
      <p:sp>
        <p:nvSpPr>
          <p:cNvPr id="17" name="TextBox 16">
            <a:extLst>
              <a:ext uri="{FF2B5EF4-FFF2-40B4-BE49-F238E27FC236}">
                <a16:creationId xmlns:a16="http://schemas.microsoft.com/office/drawing/2014/main" id="{CCF8964B-99AB-4B90-89C4-E94CFAE72000}"/>
              </a:ext>
            </a:extLst>
          </p:cNvPr>
          <p:cNvSpPr txBox="1">
            <a:spLocks noChangeArrowheads="1"/>
          </p:cNvSpPr>
          <p:nvPr/>
        </p:nvSpPr>
        <p:spPr bwMode="auto">
          <a:xfrm>
            <a:off x="4708525" y="3683000"/>
            <a:ext cx="22939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zh-CN" altLang="en-US" sz="1200" b="1" dirty="0">
                <a:solidFill>
                  <a:schemeClr val="tx1"/>
                </a:solidFill>
                <a:latin typeface="Century Gothic" panose="020B0502020202020204" pitchFamily="34" charset="0"/>
              </a:rPr>
              <a:t>建立在</a:t>
            </a:r>
            <a:r>
              <a:rPr lang="en-US" altLang="zh-CN" sz="1200" b="1" dirty="0">
                <a:solidFill>
                  <a:schemeClr val="tx1"/>
                </a:solidFill>
                <a:latin typeface="Century Gothic" panose="020B0502020202020204" pitchFamily="34" charset="0"/>
              </a:rPr>
              <a:t>5</a:t>
            </a:r>
            <a:r>
              <a:rPr lang="zh-CN" altLang="en-US" sz="1200" b="1" dirty="0">
                <a:solidFill>
                  <a:schemeClr val="tx1"/>
                </a:solidFill>
                <a:latin typeface="Century Gothic" panose="020B0502020202020204" pitchFamily="34" charset="0"/>
              </a:rPr>
              <a:t>年以上的深度研发和行业验证之上的核心知识产权</a:t>
            </a:r>
            <a:endParaRPr lang="en-SG" altLang="en-US" sz="1200" b="1" dirty="0">
              <a:solidFill>
                <a:schemeClr val="tx1"/>
              </a:solidFill>
              <a:latin typeface="Century Gothic" panose="020B0502020202020204" pitchFamily="34" charset="0"/>
            </a:endParaRPr>
          </a:p>
        </p:txBody>
      </p:sp>
      <p:sp>
        <p:nvSpPr>
          <p:cNvPr id="18" name="TextBox 17">
            <a:extLst>
              <a:ext uri="{FF2B5EF4-FFF2-40B4-BE49-F238E27FC236}">
                <a16:creationId xmlns:a16="http://schemas.microsoft.com/office/drawing/2014/main" id="{22DA1D51-67E1-4249-A430-BF85168D2986}"/>
              </a:ext>
            </a:extLst>
          </p:cNvPr>
          <p:cNvSpPr txBox="1">
            <a:spLocks noChangeArrowheads="1"/>
          </p:cNvSpPr>
          <p:nvPr/>
        </p:nvSpPr>
        <p:spPr bwMode="auto">
          <a:xfrm>
            <a:off x="7002463" y="3683000"/>
            <a:ext cx="20002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zh-CN" altLang="en-US" sz="1200" b="1" dirty="0">
                <a:solidFill>
                  <a:schemeClr val="tx1"/>
                </a:solidFill>
                <a:latin typeface="Century Gothic" panose="020B0502020202020204" pitchFamily="34" charset="0"/>
              </a:rPr>
              <a:t>获得政府，国防和大型跨国公司的极大兴趣</a:t>
            </a:r>
            <a:endParaRPr lang="en-SG" altLang="en-US" sz="1200" b="1" dirty="0">
              <a:solidFill>
                <a:schemeClr val="tx1"/>
              </a:solidFill>
              <a:latin typeface="Century Gothic" panose="020B0502020202020204" pitchFamily="34" charset="0"/>
            </a:endParaRPr>
          </a:p>
        </p:txBody>
      </p:sp>
      <p:pic>
        <p:nvPicPr>
          <p:cNvPr id="19" name="Graphic 18" descr="Satellite dish">
            <a:extLst>
              <a:ext uri="{FF2B5EF4-FFF2-40B4-BE49-F238E27FC236}">
                <a16:creationId xmlns:a16="http://schemas.microsoft.com/office/drawing/2014/main" id="{A7296FFC-3785-469D-8F79-5B7C3FC7BD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075" y="2205038"/>
            <a:ext cx="100647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9" descr="Safe">
            <a:extLst>
              <a:ext uri="{FF2B5EF4-FFF2-40B4-BE49-F238E27FC236}">
                <a16:creationId xmlns:a16="http://schemas.microsoft.com/office/drawing/2014/main" id="{1BA7181F-36FB-4FC7-BCE7-980B8FB7EC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6400" y="2251075"/>
            <a:ext cx="100647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descr="Closed Book">
            <a:extLst>
              <a:ext uri="{FF2B5EF4-FFF2-40B4-BE49-F238E27FC236}">
                <a16:creationId xmlns:a16="http://schemas.microsoft.com/office/drawing/2014/main" id="{3F02AF1E-456A-4714-9D63-DF26D0E2A5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6375" y="2300288"/>
            <a:ext cx="908050"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6" descr="Rocket">
            <a:extLst>
              <a:ext uri="{FF2B5EF4-FFF2-40B4-BE49-F238E27FC236}">
                <a16:creationId xmlns:a16="http://schemas.microsoft.com/office/drawing/2014/main" id="{01905159-A4FA-40EE-8FB2-63146A1654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7300" y="2341563"/>
            <a:ext cx="8223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3" name="Rectangle 13">
            <a:extLst>
              <a:ext uri="{FF2B5EF4-FFF2-40B4-BE49-F238E27FC236}">
                <a16:creationId xmlns:a16="http://schemas.microsoft.com/office/drawing/2014/main" id="{C36DDB79-4971-4F86-9229-22E5DF6EAEE4}"/>
              </a:ext>
            </a:extLst>
          </p:cNvPr>
          <p:cNvSpPr>
            <a:spLocks noChangeArrowheads="1"/>
          </p:cNvSpPr>
          <p:nvPr/>
        </p:nvSpPr>
        <p:spPr bwMode="auto">
          <a:xfrm>
            <a:off x="0" y="4927600"/>
            <a:ext cx="28860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SG" altLang="en-US" sz="800">
                <a:solidFill>
                  <a:schemeClr val="tx1"/>
                </a:solidFill>
                <a:latin typeface="Century Gothic" panose="020B0502020202020204" pitchFamily="34" charset="0"/>
              </a:rPr>
              <a:t>Company Confidential. Strictly for Internal Circulation.</a:t>
            </a:r>
          </a:p>
        </p:txBody>
      </p:sp>
      <p:pic>
        <p:nvPicPr>
          <p:cNvPr id="56334" name="Picture 20">
            <a:extLst>
              <a:ext uri="{FF2B5EF4-FFF2-40B4-BE49-F238E27FC236}">
                <a16:creationId xmlns:a16="http://schemas.microsoft.com/office/drawing/2014/main" id="{8B30F069-211F-434F-9549-B0B7EBE938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80450" y="31750"/>
            <a:ext cx="42386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6" grpId="0"/>
      <p:bldP spid="17"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Shape 131">
            <a:extLst>
              <a:ext uri="{FF2B5EF4-FFF2-40B4-BE49-F238E27FC236}">
                <a16:creationId xmlns:a16="http://schemas.microsoft.com/office/drawing/2014/main" id="{0240188E-FE78-4657-9016-7976CCC22628}"/>
              </a:ext>
            </a:extLst>
          </p:cNvPr>
          <p:cNvSpPr txBox="1">
            <a:spLocks noGrp="1" noChangeArrowheads="1"/>
          </p:cNvSpPr>
          <p:nvPr>
            <p:ph type="ctrTitle" idx="4294967295"/>
          </p:nvPr>
        </p:nvSpPr>
        <p:spPr>
          <a:xfrm>
            <a:off x="323850" y="323850"/>
            <a:ext cx="5081588" cy="627063"/>
          </a:xfrm>
        </p:spPr>
        <p:txBody>
          <a:bodyPr/>
          <a:lstStyle/>
          <a:p>
            <a:pPr eaLnBrk="1" hangingPunct="1">
              <a:buClr>
                <a:srgbClr val="FFFFFF"/>
              </a:buClr>
              <a:buFont typeface="Dosis"/>
              <a:buNone/>
            </a:pPr>
            <a:r>
              <a:rPr lang="en-SG" altLang="en-US" sz="3200" b="1" dirty="0" err="1">
                <a:solidFill>
                  <a:srgbClr val="0C64AF"/>
                </a:solidFill>
                <a:latin typeface="Century Gothic" panose="020B0502020202020204" pitchFamily="34" charset="0"/>
                <a:ea typeface="Dosis"/>
                <a:cs typeface="Dosis"/>
                <a:sym typeface="Dosis"/>
              </a:rPr>
              <a:t>Scantist</a:t>
            </a:r>
            <a:r>
              <a:rPr lang="en-SG" altLang="en-US" sz="3200" b="1" dirty="0">
                <a:solidFill>
                  <a:srgbClr val="0C64AF"/>
                </a:solidFill>
                <a:latin typeface="Century Gothic" panose="020B0502020202020204" pitchFamily="34" charset="0"/>
                <a:ea typeface="Dosis"/>
                <a:cs typeface="Dosis"/>
                <a:sym typeface="Dosis"/>
              </a:rPr>
              <a:t> </a:t>
            </a:r>
            <a:r>
              <a:rPr lang="zh-CN" altLang="en-US" sz="3200" b="1" dirty="0">
                <a:solidFill>
                  <a:srgbClr val="0C64AF"/>
                </a:solidFill>
                <a:latin typeface="Century Gothic" panose="020B0502020202020204" pitchFamily="34" charset="0"/>
                <a:ea typeface="Dosis"/>
                <a:cs typeface="Dosis"/>
                <a:sym typeface="Dosis"/>
              </a:rPr>
              <a:t>的团队</a:t>
            </a:r>
            <a:endParaRPr lang="en-US" altLang="en-US" sz="1000" dirty="0">
              <a:solidFill>
                <a:schemeClr val="tx1"/>
              </a:solidFill>
              <a:latin typeface="Century Gothic" panose="020B0502020202020204" pitchFamily="34" charset="0"/>
              <a:ea typeface="Dosis"/>
              <a:cs typeface="Dosis"/>
              <a:sym typeface="Dosis"/>
            </a:endParaRPr>
          </a:p>
        </p:txBody>
      </p:sp>
      <p:pic>
        <p:nvPicPr>
          <p:cNvPr id="12" name="Picture 11">
            <a:extLst>
              <a:ext uri="{FF2B5EF4-FFF2-40B4-BE49-F238E27FC236}">
                <a16:creationId xmlns:a16="http://schemas.microsoft.com/office/drawing/2014/main" id="{4EEFE3E5-D88E-438D-95F1-29C57060D1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225" y="2736850"/>
            <a:ext cx="896938" cy="89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40AE94EF-762A-42A6-A1E2-883C2E586E5F}"/>
              </a:ext>
            </a:extLst>
          </p:cNvPr>
          <p:cNvSpPr txBox="1">
            <a:spLocks noChangeArrowheads="1"/>
          </p:cNvSpPr>
          <p:nvPr/>
        </p:nvSpPr>
        <p:spPr bwMode="auto">
          <a:xfrm>
            <a:off x="1871663" y="2740025"/>
            <a:ext cx="1885950"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150000"/>
              </a:lnSpc>
            </a:pPr>
            <a:r>
              <a:rPr lang="en-SG" altLang="en-US" b="1">
                <a:solidFill>
                  <a:srgbClr val="0C64AF"/>
                </a:solidFill>
              </a:rPr>
              <a:t>Mahin Chandra </a:t>
            </a:r>
            <a:r>
              <a:rPr lang="zh-CN" altLang="en-US" b="1">
                <a:solidFill>
                  <a:srgbClr val="0C64AF"/>
                </a:solidFill>
                <a:latin typeface="SimSun" panose="02010600030101010101" pitchFamily="2" charset="-122"/>
              </a:rPr>
              <a:t>博士</a:t>
            </a:r>
            <a:endParaRPr lang="en-SG" altLang="en-US" b="1">
              <a:solidFill>
                <a:srgbClr val="0C64AF"/>
              </a:solidFill>
            </a:endParaRPr>
          </a:p>
          <a:p>
            <a:pPr eaLnBrk="1" hangingPunct="1"/>
            <a:r>
              <a:rPr lang="zh-CN" altLang="en-US" sz="1000">
                <a:solidFill>
                  <a:schemeClr val="bg1"/>
                </a:solidFill>
                <a:latin typeface="Century Gothic" panose="020B0502020202020204" pitchFamily="34" charset="0"/>
              </a:rPr>
              <a:t>研发总监</a:t>
            </a:r>
            <a:endParaRPr lang="en-SG" altLang="en-US" sz="1000">
              <a:solidFill>
                <a:schemeClr val="bg1"/>
              </a:solidFill>
              <a:latin typeface="Century Gothic" panose="020B0502020202020204" pitchFamily="34" charset="0"/>
            </a:endParaRPr>
          </a:p>
        </p:txBody>
      </p:sp>
      <p:pic>
        <p:nvPicPr>
          <p:cNvPr id="17" name="Picture 16">
            <a:extLst>
              <a:ext uri="{FF2B5EF4-FFF2-40B4-BE49-F238E27FC236}">
                <a16:creationId xmlns:a16="http://schemas.microsoft.com/office/drawing/2014/main" id="{1024B3EE-B45D-4116-8F9D-EA84B7C006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8225" y="1598613"/>
            <a:ext cx="896938" cy="89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a:extLst>
              <a:ext uri="{FF2B5EF4-FFF2-40B4-BE49-F238E27FC236}">
                <a16:creationId xmlns:a16="http://schemas.microsoft.com/office/drawing/2014/main" id="{92BA4698-1947-45D0-808B-D340266BFE1F}"/>
              </a:ext>
            </a:extLst>
          </p:cNvPr>
          <p:cNvSpPr txBox="1">
            <a:spLocks noChangeArrowheads="1"/>
          </p:cNvSpPr>
          <p:nvPr/>
        </p:nvSpPr>
        <p:spPr bwMode="auto">
          <a:xfrm>
            <a:off x="1935163" y="1600200"/>
            <a:ext cx="287972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150000"/>
              </a:lnSpc>
            </a:pPr>
            <a:r>
              <a:rPr lang="zh-CN" altLang="en-US" b="1">
                <a:solidFill>
                  <a:srgbClr val="0C64AF"/>
                </a:solidFill>
                <a:latin typeface="SimSun" panose="02010600030101010101" pitchFamily="2" charset="-122"/>
              </a:rPr>
              <a:t>刘杨 教授</a:t>
            </a:r>
            <a:endParaRPr lang="en-SG" altLang="en-US" b="1">
              <a:solidFill>
                <a:srgbClr val="0C64AF"/>
              </a:solidFill>
            </a:endParaRPr>
          </a:p>
          <a:p>
            <a:pPr eaLnBrk="1" hangingPunct="1"/>
            <a:r>
              <a:rPr lang="zh-CN" altLang="en-US" sz="1000">
                <a:solidFill>
                  <a:schemeClr val="bg1"/>
                </a:solidFill>
                <a:latin typeface="SimSun" panose="02010600030101010101" pitchFamily="2" charset="-122"/>
              </a:rPr>
              <a:t>董事长 兼 </a:t>
            </a:r>
            <a:r>
              <a:rPr lang="en-US" altLang="zh-CN" sz="1000">
                <a:solidFill>
                  <a:schemeClr val="bg1"/>
                </a:solidFill>
                <a:latin typeface="SimSun" panose="02010600030101010101" pitchFamily="2" charset="-122"/>
              </a:rPr>
              <a:t>CEO</a:t>
            </a:r>
            <a:endParaRPr lang="en-SG" altLang="en-US" sz="1000">
              <a:solidFill>
                <a:schemeClr val="bg1"/>
              </a:solidFill>
            </a:endParaRPr>
          </a:p>
          <a:p>
            <a:pPr eaLnBrk="1" hangingPunct="1"/>
            <a:r>
              <a:rPr lang="zh-CN" altLang="en-US" sz="1000">
                <a:solidFill>
                  <a:schemeClr val="bg1"/>
                </a:solidFill>
                <a:latin typeface="SimSun" panose="02010600030101010101" pitchFamily="2" charset="-122"/>
              </a:rPr>
              <a:t>网络安全实验室主任，</a:t>
            </a:r>
            <a:r>
              <a:rPr lang="en-US" altLang="zh-CN" sz="1000">
                <a:solidFill>
                  <a:schemeClr val="bg1"/>
                </a:solidFill>
                <a:latin typeface="SimSun" panose="02010600030101010101" pitchFamily="2" charset="-122"/>
              </a:rPr>
              <a:t>NTU</a:t>
            </a:r>
            <a:endParaRPr lang="en-SG" altLang="en-US" sz="1000">
              <a:solidFill>
                <a:schemeClr val="bg1"/>
              </a:solidFill>
            </a:endParaRPr>
          </a:p>
          <a:p>
            <a:pPr eaLnBrk="1" hangingPunct="1"/>
            <a:r>
              <a:rPr lang="zh-CN" altLang="en-US" sz="1000">
                <a:solidFill>
                  <a:schemeClr val="bg1"/>
                </a:solidFill>
                <a:latin typeface="SimSun" panose="02010600030101010101" pitchFamily="2" charset="-122"/>
              </a:rPr>
              <a:t>大学领袖论坛首席教授</a:t>
            </a:r>
            <a:endParaRPr lang="en-SG" altLang="en-US" sz="1000">
              <a:solidFill>
                <a:schemeClr val="bg1"/>
              </a:solidFill>
            </a:endParaRPr>
          </a:p>
        </p:txBody>
      </p:sp>
      <p:pic>
        <p:nvPicPr>
          <p:cNvPr id="22" name="Picture 21">
            <a:extLst>
              <a:ext uri="{FF2B5EF4-FFF2-40B4-BE49-F238E27FC236}">
                <a16:creationId xmlns:a16="http://schemas.microsoft.com/office/drawing/2014/main" id="{CD4DBC9E-052E-4CD1-955F-3671DDDCC6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03900" y="1598613"/>
            <a:ext cx="879475" cy="88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a:extLst>
              <a:ext uri="{FF2B5EF4-FFF2-40B4-BE49-F238E27FC236}">
                <a16:creationId xmlns:a16="http://schemas.microsoft.com/office/drawing/2014/main" id="{B41D5B80-9A39-48D0-862E-CC67D6042F96}"/>
              </a:ext>
            </a:extLst>
          </p:cNvPr>
          <p:cNvSpPr txBox="1">
            <a:spLocks noChangeArrowheads="1"/>
          </p:cNvSpPr>
          <p:nvPr/>
        </p:nvSpPr>
        <p:spPr bwMode="auto">
          <a:xfrm>
            <a:off x="6683375" y="1598613"/>
            <a:ext cx="2254250"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150000"/>
              </a:lnSpc>
            </a:pPr>
            <a:r>
              <a:rPr lang="en-SG" altLang="en-US" b="1">
                <a:solidFill>
                  <a:srgbClr val="0F7AD3"/>
                </a:solidFill>
              </a:rPr>
              <a:t>Nguyen Anh Quynh</a:t>
            </a:r>
            <a:r>
              <a:rPr lang="zh-CN" altLang="en-US" b="1">
                <a:solidFill>
                  <a:srgbClr val="0F7AD3"/>
                </a:solidFill>
                <a:latin typeface="SimSun" panose="02010600030101010101" pitchFamily="2" charset="-122"/>
              </a:rPr>
              <a:t>博士</a:t>
            </a:r>
            <a:endParaRPr lang="en-SG" altLang="en-US" b="1">
              <a:solidFill>
                <a:srgbClr val="0F7AD3"/>
              </a:solidFill>
            </a:endParaRPr>
          </a:p>
          <a:p>
            <a:pPr eaLnBrk="1" hangingPunct="1"/>
            <a:r>
              <a:rPr lang="zh-CN" altLang="en-US" sz="1000">
                <a:solidFill>
                  <a:schemeClr val="bg1"/>
                </a:solidFill>
                <a:latin typeface="SimSun" panose="02010600030101010101" pitchFamily="2" charset="-122"/>
              </a:rPr>
              <a:t>安全架构师</a:t>
            </a:r>
            <a:endParaRPr lang="en-SG" altLang="en-US" sz="1000">
              <a:solidFill>
                <a:schemeClr val="bg1"/>
              </a:solidFill>
            </a:endParaRPr>
          </a:p>
        </p:txBody>
      </p:sp>
      <p:sp>
        <p:nvSpPr>
          <p:cNvPr id="24" name="TextBox 23">
            <a:extLst>
              <a:ext uri="{FF2B5EF4-FFF2-40B4-BE49-F238E27FC236}">
                <a16:creationId xmlns:a16="http://schemas.microsoft.com/office/drawing/2014/main" id="{437C28F4-5EA3-46AE-AED6-CE5DD9F58FC5}"/>
              </a:ext>
            </a:extLst>
          </p:cNvPr>
          <p:cNvSpPr txBox="1"/>
          <p:nvPr/>
        </p:nvSpPr>
        <p:spPr>
          <a:xfrm>
            <a:off x="239043" y="4193540"/>
            <a:ext cx="7455887" cy="400110"/>
          </a:xfrm>
          <a:prstGeom prst="rect">
            <a:avLst/>
          </a:prstGeom>
          <a:noFill/>
          <a:ln>
            <a:noFill/>
          </a:ln>
          <a:effectLst/>
        </p:spPr>
        <p:style>
          <a:lnRef idx="3">
            <a:schemeClr val="lt1"/>
          </a:lnRef>
          <a:fillRef idx="1">
            <a:schemeClr val="dk1"/>
          </a:fillRef>
          <a:effectRef idx="1">
            <a:schemeClr val="dk1"/>
          </a:effectRef>
          <a:fontRef idx="minor">
            <a:schemeClr val="lt1"/>
          </a:fontRef>
        </p:style>
        <p:txBody>
          <a:bodyPr wrap="none">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defRPr/>
            </a:pPr>
            <a:r>
              <a:rPr lang="zh-CN" altLang="en-US" sz="2000" b="1" dirty="0">
                <a:solidFill>
                  <a:srgbClr val="0C64AF"/>
                </a:solidFill>
                <a:latin typeface="Century Gothic" panose="020B0502020202020204" pitchFamily="34" charset="0"/>
              </a:rPr>
              <a:t>同时包括    </a:t>
            </a:r>
            <a:r>
              <a:rPr lang="en-SG" altLang="en-US" sz="2000" b="1" dirty="0">
                <a:solidFill>
                  <a:srgbClr val="0C64AF"/>
                </a:solidFill>
                <a:latin typeface="Century Gothic" panose="020B0502020202020204" pitchFamily="34" charset="0"/>
              </a:rPr>
              <a:t>7</a:t>
            </a:r>
            <a:r>
              <a:rPr lang="zh-CN" altLang="en-US" sz="1600" dirty="0">
                <a:solidFill>
                  <a:schemeClr val="bg1"/>
                </a:solidFill>
                <a:latin typeface="Century Gothic" panose="020B0502020202020204" pitchFamily="34" charset="0"/>
              </a:rPr>
              <a:t>位产品开发人员</a:t>
            </a:r>
            <a:r>
              <a:rPr lang="en-SG" altLang="en-US" sz="1600" dirty="0">
                <a:solidFill>
                  <a:schemeClr val="bg1"/>
                </a:solidFill>
                <a:latin typeface="Century Gothic" panose="020B0502020202020204" pitchFamily="34" charset="0"/>
              </a:rPr>
              <a:t>,</a:t>
            </a:r>
            <a:r>
              <a:rPr lang="en-SG" altLang="en-US" sz="1600" dirty="0">
                <a:solidFill>
                  <a:schemeClr val="tx1"/>
                </a:solidFill>
                <a:latin typeface="Century Gothic" panose="020B0502020202020204" pitchFamily="34" charset="0"/>
              </a:rPr>
              <a:t> </a:t>
            </a:r>
            <a:r>
              <a:rPr lang="en-SG" altLang="en-US" sz="2000" b="1" dirty="0">
                <a:solidFill>
                  <a:srgbClr val="9AB430"/>
                </a:solidFill>
                <a:latin typeface="Century Gothic" panose="020B0502020202020204" pitchFamily="34" charset="0"/>
              </a:rPr>
              <a:t>2</a:t>
            </a:r>
            <a:r>
              <a:rPr lang="en-SG" altLang="en-US" sz="1600" dirty="0">
                <a:solidFill>
                  <a:schemeClr val="tx1"/>
                </a:solidFill>
                <a:latin typeface="Century Gothic" panose="020B0502020202020204" pitchFamily="34" charset="0"/>
              </a:rPr>
              <a:t> </a:t>
            </a:r>
            <a:r>
              <a:rPr lang="zh-CN" altLang="en-US" sz="1600" dirty="0">
                <a:solidFill>
                  <a:schemeClr val="bg1"/>
                </a:solidFill>
                <a:latin typeface="Century Gothic" panose="020B0502020202020204" pitchFamily="34" charset="0"/>
              </a:rPr>
              <a:t>位数据分析师</a:t>
            </a:r>
            <a:r>
              <a:rPr lang="en-SG" altLang="en-US" sz="1600" dirty="0">
                <a:solidFill>
                  <a:schemeClr val="bg1"/>
                </a:solidFill>
                <a:latin typeface="Century Gothic" panose="020B0502020202020204" pitchFamily="34" charset="0"/>
              </a:rPr>
              <a:t>,</a:t>
            </a:r>
            <a:r>
              <a:rPr lang="en-SG" altLang="en-US" sz="1600" dirty="0">
                <a:solidFill>
                  <a:schemeClr val="tx1"/>
                </a:solidFill>
                <a:latin typeface="Century Gothic" panose="020B0502020202020204" pitchFamily="34" charset="0"/>
              </a:rPr>
              <a:t> </a:t>
            </a:r>
            <a:r>
              <a:rPr lang="en-SG" altLang="en-US" sz="2000" b="1" dirty="0">
                <a:solidFill>
                  <a:srgbClr val="FA980C"/>
                </a:solidFill>
                <a:latin typeface="Century Gothic" panose="020B0502020202020204" pitchFamily="34" charset="0"/>
              </a:rPr>
              <a:t>1</a:t>
            </a:r>
            <a:r>
              <a:rPr lang="zh-CN" altLang="en-US" sz="1600" dirty="0">
                <a:solidFill>
                  <a:schemeClr val="bg1"/>
                </a:solidFill>
                <a:latin typeface="Century Gothic" panose="020B0502020202020204" pitchFamily="34" charset="0"/>
              </a:rPr>
              <a:t>位运算员</a:t>
            </a:r>
            <a:r>
              <a:rPr lang="en-SG" altLang="en-US" sz="1600" dirty="0">
                <a:solidFill>
                  <a:schemeClr val="bg1"/>
                </a:solidFill>
                <a:latin typeface="Century Gothic" panose="020B0502020202020204" pitchFamily="34" charset="0"/>
              </a:rPr>
              <a:t> </a:t>
            </a:r>
            <a:r>
              <a:rPr lang="zh-CN" altLang="en-US" sz="1600" dirty="0">
                <a:solidFill>
                  <a:schemeClr val="bg1"/>
                </a:solidFill>
                <a:latin typeface="Century Gothic" panose="020B0502020202020204" pitchFamily="34" charset="0"/>
              </a:rPr>
              <a:t>和</a:t>
            </a:r>
            <a:r>
              <a:rPr lang="en-SG" altLang="en-US" sz="1600" dirty="0">
                <a:solidFill>
                  <a:schemeClr val="bg1"/>
                </a:solidFill>
                <a:latin typeface="Century Gothic" panose="020B0502020202020204" pitchFamily="34" charset="0"/>
              </a:rPr>
              <a:t> </a:t>
            </a:r>
            <a:r>
              <a:rPr lang="en-SG" altLang="en-US" sz="2000" b="1" dirty="0">
                <a:solidFill>
                  <a:srgbClr val="46C3CD"/>
                </a:solidFill>
                <a:latin typeface="Century Gothic" panose="020B0502020202020204" pitchFamily="34" charset="0"/>
              </a:rPr>
              <a:t>1</a:t>
            </a:r>
            <a:r>
              <a:rPr lang="en-SG" altLang="en-US" sz="1600" dirty="0">
                <a:solidFill>
                  <a:schemeClr val="tx1"/>
                </a:solidFill>
                <a:latin typeface="Century Gothic" panose="020B0502020202020204" pitchFamily="34" charset="0"/>
              </a:rPr>
              <a:t> </a:t>
            </a:r>
            <a:r>
              <a:rPr lang="zh-CN" altLang="en-US" sz="1600" dirty="0">
                <a:solidFill>
                  <a:schemeClr val="bg1"/>
                </a:solidFill>
                <a:latin typeface="Century Gothic" panose="020B0502020202020204" pitchFamily="34" charset="0"/>
              </a:rPr>
              <a:t>位销售工程师</a:t>
            </a:r>
            <a:endParaRPr lang="en-SG" altLang="en-US" sz="1000" dirty="0">
              <a:solidFill>
                <a:schemeClr val="bg1"/>
              </a:solidFill>
              <a:latin typeface="Century Gothic" panose="020B0502020202020204" pitchFamily="34" charset="0"/>
            </a:endParaRPr>
          </a:p>
        </p:txBody>
      </p:sp>
      <p:sp>
        <p:nvSpPr>
          <p:cNvPr id="31" name="Plus 6">
            <a:extLst>
              <a:ext uri="{FF2B5EF4-FFF2-40B4-BE49-F238E27FC236}">
                <a16:creationId xmlns:a16="http://schemas.microsoft.com/office/drawing/2014/main" id="{4D4FA1EF-B4B8-4A3C-BB36-C139F2DDB19B}"/>
              </a:ext>
            </a:extLst>
          </p:cNvPr>
          <p:cNvSpPr/>
          <p:nvPr/>
        </p:nvSpPr>
        <p:spPr>
          <a:xfrm>
            <a:off x="1443037" y="4274503"/>
            <a:ext cx="241300" cy="242887"/>
          </a:xfrm>
          <a:prstGeom prst="mathPlus">
            <a:avLst/>
          </a:prstGeom>
          <a:gradFill>
            <a:gsLst>
              <a:gs pos="0">
                <a:srgbClr val="46C3CD"/>
              </a:gs>
              <a:gs pos="100000">
                <a:srgbClr val="3A81B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SG" kern="0">
              <a:sym typeface="Arial"/>
            </a:endParaRPr>
          </a:p>
        </p:txBody>
      </p:sp>
      <p:sp>
        <p:nvSpPr>
          <p:cNvPr id="32" name="TextBox 31">
            <a:extLst>
              <a:ext uri="{FF2B5EF4-FFF2-40B4-BE49-F238E27FC236}">
                <a16:creationId xmlns:a16="http://schemas.microsoft.com/office/drawing/2014/main" id="{E5997B61-7A36-43E8-9BEC-F1DAB76753A6}"/>
              </a:ext>
            </a:extLst>
          </p:cNvPr>
          <p:cNvSpPr txBox="1">
            <a:spLocks noChangeArrowheads="1"/>
          </p:cNvSpPr>
          <p:nvPr/>
        </p:nvSpPr>
        <p:spPr bwMode="auto">
          <a:xfrm>
            <a:off x="323850" y="950913"/>
            <a:ext cx="87296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zh-CN" altLang="en-US">
                <a:latin typeface="SimSun" panose="02010600030101010101" pitchFamily="2" charset="-122"/>
              </a:rPr>
              <a:t>一个多样化的团队，年轻并富有经验，对于快速发展的高科技初创企业至关重要</a:t>
            </a:r>
            <a:endParaRPr lang="en-SG" altLang="en-US"/>
          </a:p>
        </p:txBody>
      </p:sp>
      <p:sp>
        <p:nvSpPr>
          <p:cNvPr id="34" name="TextBox 33">
            <a:extLst>
              <a:ext uri="{FF2B5EF4-FFF2-40B4-BE49-F238E27FC236}">
                <a16:creationId xmlns:a16="http://schemas.microsoft.com/office/drawing/2014/main" id="{CDD1F9E5-6152-4A9B-82FB-B7F13E667B86}"/>
              </a:ext>
            </a:extLst>
          </p:cNvPr>
          <p:cNvSpPr txBox="1">
            <a:spLocks noChangeArrowheads="1"/>
          </p:cNvSpPr>
          <p:nvPr/>
        </p:nvSpPr>
        <p:spPr bwMode="auto">
          <a:xfrm>
            <a:off x="4597400" y="1577975"/>
            <a:ext cx="952500"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150000"/>
              </a:lnSpc>
            </a:pPr>
            <a:r>
              <a:rPr lang="zh-CN" altLang="en-US" b="1">
                <a:solidFill>
                  <a:srgbClr val="0C64AF"/>
                </a:solidFill>
                <a:latin typeface="Century Gothic" panose="020B0502020202020204" pitchFamily="34" charset="0"/>
              </a:rPr>
              <a:t>丁荪 博士</a:t>
            </a:r>
            <a:endParaRPr lang="en-SG" altLang="en-US" b="1">
              <a:solidFill>
                <a:srgbClr val="0C64AF"/>
              </a:solidFill>
              <a:latin typeface="Century Gothic" panose="020B0502020202020204" pitchFamily="34" charset="0"/>
            </a:endParaRPr>
          </a:p>
          <a:p>
            <a:pPr eaLnBrk="1" hangingPunct="1"/>
            <a:r>
              <a:rPr lang="en-US" altLang="zh-CN" sz="1000">
                <a:solidFill>
                  <a:schemeClr val="bg1"/>
                </a:solidFill>
                <a:latin typeface="SimSun" panose="02010600030101010101" pitchFamily="2" charset="-122"/>
              </a:rPr>
              <a:t>CTO</a:t>
            </a:r>
            <a:endParaRPr lang="en-SG" altLang="en-US" sz="1000">
              <a:solidFill>
                <a:schemeClr val="bg1"/>
              </a:solidFill>
            </a:endParaRPr>
          </a:p>
        </p:txBody>
      </p:sp>
      <p:pic>
        <p:nvPicPr>
          <p:cNvPr id="21" name="Picture 20">
            <a:extLst>
              <a:ext uri="{FF2B5EF4-FFF2-40B4-BE49-F238E27FC236}">
                <a16:creationId xmlns:a16="http://schemas.microsoft.com/office/drawing/2014/main" id="{0155B77E-369D-45EE-A2E7-D5C9C9D712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92525" y="1577975"/>
            <a:ext cx="881063"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4">
            <a:extLst>
              <a:ext uri="{FF2B5EF4-FFF2-40B4-BE49-F238E27FC236}">
                <a16:creationId xmlns:a16="http://schemas.microsoft.com/office/drawing/2014/main" id="{39E8BBA1-3943-48F6-9938-641544FDAD3C}"/>
              </a:ext>
            </a:extLst>
          </p:cNvPr>
          <p:cNvSpPr txBox="1"/>
          <p:nvPr/>
        </p:nvSpPr>
        <p:spPr>
          <a:xfrm>
            <a:off x="-62072" y="4495324"/>
            <a:ext cx="8923973" cy="400110"/>
          </a:xfrm>
          <a:prstGeom prst="rect">
            <a:avLst/>
          </a:prstGeom>
          <a:noFill/>
          <a:ln>
            <a:noFill/>
          </a:ln>
          <a:effectLst/>
        </p:spPr>
        <p:style>
          <a:lnRef idx="3">
            <a:schemeClr val="lt1"/>
          </a:lnRef>
          <a:fillRef idx="1">
            <a:schemeClr val="dk1"/>
          </a:fillRef>
          <a:effectRef idx="1">
            <a:schemeClr val="dk1"/>
          </a:effectRef>
          <a:fontRef idx="minor">
            <a:schemeClr val="lt1"/>
          </a:fontRef>
        </p:style>
        <p:txBody>
          <a:bodyPr wrap="square">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defRPr/>
            </a:pPr>
            <a:r>
              <a:rPr lang="zh-CN" altLang="en-US" sz="2000" b="1" dirty="0">
                <a:solidFill>
                  <a:srgbClr val="0C64AF"/>
                </a:solidFill>
                <a:latin typeface="Century Gothic" panose="020B0502020202020204" pitchFamily="34" charset="0"/>
              </a:rPr>
              <a:t>以及</a:t>
            </a:r>
            <a:r>
              <a:rPr lang="zh-CN" altLang="en-US" sz="2000" dirty="0">
                <a:solidFill>
                  <a:schemeClr val="bg1"/>
                </a:solidFill>
                <a:latin typeface="Century Gothic" panose="020B0502020202020204" pitchFamily="34" charset="0"/>
              </a:rPr>
              <a:t>一支包含</a:t>
            </a:r>
            <a:r>
              <a:rPr lang="en-SG" altLang="en-US" sz="2000" b="1" dirty="0">
                <a:solidFill>
                  <a:srgbClr val="0C64AF"/>
                </a:solidFill>
                <a:latin typeface="Century Gothic" panose="020B0502020202020204" pitchFamily="34" charset="0"/>
              </a:rPr>
              <a:t>16</a:t>
            </a:r>
            <a:r>
              <a:rPr lang="zh-CN" altLang="en-US" sz="1600" dirty="0">
                <a:solidFill>
                  <a:schemeClr val="bg1"/>
                </a:solidFill>
                <a:latin typeface="Century Gothic" panose="020B0502020202020204" pitchFamily="34" charset="0"/>
              </a:rPr>
              <a:t>位经验丰富的技术研发团队来自南洋理工大学（</a:t>
            </a:r>
            <a:r>
              <a:rPr lang="en-SG" altLang="en-US" sz="1600" dirty="0">
                <a:solidFill>
                  <a:schemeClr val="bg1"/>
                </a:solidFill>
                <a:latin typeface="Century Gothic" panose="020B0502020202020204" pitchFamily="34" charset="0"/>
              </a:rPr>
              <a:t>NTU</a:t>
            </a:r>
            <a:r>
              <a:rPr lang="zh-CN" altLang="en-US" sz="1600" dirty="0">
                <a:solidFill>
                  <a:schemeClr val="bg1"/>
                </a:solidFill>
                <a:latin typeface="Century Gothic" panose="020B0502020202020204" pitchFamily="34" charset="0"/>
              </a:rPr>
              <a:t>）战略研究合作所。</a:t>
            </a:r>
            <a:endParaRPr lang="en-SG" altLang="en-US" sz="1000" dirty="0">
              <a:solidFill>
                <a:schemeClr val="bg1"/>
              </a:solidFill>
              <a:latin typeface="Century Gothic" panose="020B0502020202020204" pitchFamily="34" charset="0"/>
            </a:endParaRPr>
          </a:p>
        </p:txBody>
      </p:sp>
      <p:sp>
        <p:nvSpPr>
          <p:cNvPr id="26" name="Plus 6">
            <a:extLst>
              <a:ext uri="{FF2B5EF4-FFF2-40B4-BE49-F238E27FC236}">
                <a16:creationId xmlns:a16="http://schemas.microsoft.com/office/drawing/2014/main" id="{3666DB26-F7A7-4221-A480-B9AA4409EC65}"/>
              </a:ext>
            </a:extLst>
          </p:cNvPr>
          <p:cNvSpPr/>
          <p:nvPr/>
        </p:nvSpPr>
        <p:spPr>
          <a:xfrm>
            <a:off x="202406" y="4593650"/>
            <a:ext cx="242888" cy="242888"/>
          </a:xfrm>
          <a:prstGeom prst="mathPlus">
            <a:avLst/>
          </a:prstGeom>
          <a:gradFill>
            <a:gsLst>
              <a:gs pos="0">
                <a:srgbClr val="46C3CD"/>
              </a:gs>
              <a:gs pos="100000">
                <a:srgbClr val="3A81B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SG" kern="0" dirty="0">
              <a:sym typeface="Arial"/>
            </a:endParaRPr>
          </a:p>
        </p:txBody>
      </p:sp>
      <p:sp>
        <p:nvSpPr>
          <p:cNvPr id="9232" name="Rectangle 26">
            <a:extLst>
              <a:ext uri="{FF2B5EF4-FFF2-40B4-BE49-F238E27FC236}">
                <a16:creationId xmlns:a16="http://schemas.microsoft.com/office/drawing/2014/main" id="{301E953F-B04A-4A22-834D-2990DFC309D1}"/>
              </a:ext>
            </a:extLst>
          </p:cNvPr>
          <p:cNvSpPr>
            <a:spLocks noChangeArrowheads="1"/>
          </p:cNvSpPr>
          <p:nvPr/>
        </p:nvSpPr>
        <p:spPr bwMode="auto">
          <a:xfrm>
            <a:off x="0" y="4927600"/>
            <a:ext cx="28860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SG" altLang="en-US" sz="800" dirty="0">
                <a:solidFill>
                  <a:schemeClr val="bg1"/>
                </a:solidFill>
                <a:latin typeface="Century Gothic" panose="020B0502020202020204" pitchFamily="34" charset="0"/>
              </a:rPr>
              <a:t>Company Confidential. Strictly for Internal Circulation.</a:t>
            </a:r>
          </a:p>
        </p:txBody>
      </p:sp>
      <p:pic>
        <p:nvPicPr>
          <p:cNvPr id="9233" name="Picture 27">
            <a:extLst>
              <a:ext uri="{FF2B5EF4-FFF2-40B4-BE49-F238E27FC236}">
                <a16:creationId xmlns:a16="http://schemas.microsoft.com/office/drawing/2014/main" id="{FD72E76B-5A5F-4377-A1D7-820D7F0DC7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80450" y="31750"/>
            <a:ext cx="42386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p:bldP spid="23" grpId="0"/>
      <p:bldP spid="24" grpId="0"/>
      <p:bldP spid="32" grpId="0"/>
      <p:bldP spid="34" grpId="0"/>
      <p:bldP spid="25"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Shape 131">
            <a:extLst>
              <a:ext uri="{FF2B5EF4-FFF2-40B4-BE49-F238E27FC236}">
                <a16:creationId xmlns:a16="http://schemas.microsoft.com/office/drawing/2014/main" id="{388EC799-785C-4FA7-BDE2-25071F95A23F}"/>
              </a:ext>
            </a:extLst>
          </p:cNvPr>
          <p:cNvSpPr txBox="1">
            <a:spLocks noGrp="1" noChangeArrowheads="1"/>
          </p:cNvSpPr>
          <p:nvPr>
            <p:ph type="ctrTitle" idx="4294967295"/>
          </p:nvPr>
        </p:nvSpPr>
        <p:spPr>
          <a:xfrm>
            <a:off x="292100" y="301625"/>
            <a:ext cx="5908675" cy="625475"/>
          </a:xfrm>
        </p:spPr>
        <p:txBody>
          <a:bodyPr/>
          <a:lstStyle/>
          <a:p>
            <a:pPr eaLnBrk="1" hangingPunct="1">
              <a:buClr>
                <a:srgbClr val="FFFFFF"/>
              </a:buClr>
              <a:buFont typeface="Dosis"/>
              <a:buNone/>
            </a:pPr>
            <a:r>
              <a:rPr lang="en-SG" altLang="en-US" sz="3200" b="1" dirty="0">
                <a:solidFill>
                  <a:srgbClr val="0C64AF"/>
                </a:solidFill>
                <a:latin typeface="Century Gothic" panose="020B0502020202020204" pitchFamily="34" charset="0"/>
                <a:ea typeface="Dosis"/>
                <a:cs typeface="Dosis"/>
                <a:sym typeface="Dosis"/>
              </a:rPr>
              <a:t>Fuzzing</a:t>
            </a:r>
            <a:r>
              <a:rPr lang="zh-CN" altLang="en-US" sz="3200" b="1" dirty="0">
                <a:solidFill>
                  <a:srgbClr val="0C64AF"/>
                </a:solidFill>
                <a:latin typeface="Century Gothic" panose="020B0502020202020204" pitchFamily="34" charset="0"/>
                <a:ea typeface="Dosis"/>
                <a:cs typeface="Dosis"/>
                <a:sym typeface="Dosis"/>
              </a:rPr>
              <a:t>的规划之路</a:t>
            </a:r>
            <a:endParaRPr lang="en-US" altLang="en-US" sz="1000" dirty="0">
              <a:solidFill>
                <a:schemeClr val="tx1"/>
              </a:solidFill>
              <a:latin typeface="Century Gothic" panose="020B0502020202020204" pitchFamily="34" charset="0"/>
              <a:ea typeface="Dosis"/>
              <a:cs typeface="Dosis"/>
              <a:sym typeface="Dosis"/>
            </a:endParaRPr>
          </a:p>
        </p:txBody>
      </p:sp>
      <p:sp>
        <p:nvSpPr>
          <p:cNvPr id="21" name="Flowchart: Process 20">
            <a:extLst>
              <a:ext uri="{FF2B5EF4-FFF2-40B4-BE49-F238E27FC236}">
                <a16:creationId xmlns:a16="http://schemas.microsoft.com/office/drawing/2014/main" id="{D95ED842-8FB5-49F2-8391-71527FA8C6C1}"/>
              </a:ext>
            </a:extLst>
          </p:cNvPr>
          <p:cNvSpPr/>
          <p:nvPr/>
        </p:nvSpPr>
        <p:spPr>
          <a:xfrm>
            <a:off x="7202488" y="0"/>
            <a:ext cx="1941512" cy="5143500"/>
          </a:xfrm>
          <a:prstGeom prst="flowChartProcess">
            <a:avLst/>
          </a:prstGeom>
          <a:gradFill flip="none" rotWithShape="1">
            <a:gsLst>
              <a:gs pos="0">
                <a:srgbClr val="0C64AF"/>
              </a:gs>
              <a:gs pos="100000">
                <a:srgbClr val="46C3C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SG" altLang="en-US">
              <a:solidFill>
                <a:srgbClr val="FFFFFF"/>
              </a:solidFill>
            </a:endParaRPr>
          </a:p>
        </p:txBody>
      </p:sp>
      <p:sp>
        <p:nvSpPr>
          <p:cNvPr id="5" name="TextBox 4">
            <a:extLst>
              <a:ext uri="{FF2B5EF4-FFF2-40B4-BE49-F238E27FC236}">
                <a16:creationId xmlns:a16="http://schemas.microsoft.com/office/drawing/2014/main" id="{528CA576-780F-4F99-9B20-0E7002DD40D8}"/>
              </a:ext>
            </a:extLst>
          </p:cNvPr>
          <p:cNvSpPr txBox="1">
            <a:spLocks noChangeArrowheads="1"/>
          </p:cNvSpPr>
          <p:nvPr/>
        </p:nvSpPr>
        <p:spPr bwMode="auto">
          <a:xfrm>
            <a:off x="292100" y="1035050"/>
            <a:ext cx="6992938" cy="2831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zh-CN" altLang="en-US" sz="2000" b="1" dirty="0">
                <a:solidFill>
                  <a:srgbClr val="46C3CD"/>
                </a:solidFill>
                <a:latin typeface="Century Gothic" panose="020B0502020202020204" pitchFamily="34" charset="0"/>
              </a:rPr>
              <a:t>目标为企业用户</a:t>
            </a:r>
            <a:endParaRPr lang="en-SG" altLang="zh-CN" sz="2000" b="1" dirty="0">
              <a:solidFill>
                <a:srgbClr val="46C3CD"/>
              </a:solidFill>
              <a:latin typeface="Century Gothic" panose="020B0502020202020204" pitchFamily="34" charset="0"/>
            </a:endParaRPr>
          </a:p>
          <a:p>
            <a:pPr eaLnBrk="1" hangingPunct="1"/>
            <a:r>
              <a:rPr lang="zh-CN" altLang="en-US" dirty="0">
                <a:latin typeface="Century Gothic" panose="020B0502020202020204" pitchFamily="34" charset="0"/>
              </a:rPr>
              <a:t>该类型的模糊测试的市场划分集中在大型企业和政府机构</a:t>
            </a:r>
            <a:endParaRPr lang="en-SG" altLang="zh-CN" dirty="0">
              <a:latin typeface="Century Gothic" panose="020B0502020202020204" pitchFamily="34" charset="0"/>
            </a:endParaRPr>
          </a:p>
          <a:p>
            <a:pPr eaLnBrk="1" hangingPunct="1"/>
            <a:endParaRPr lang="en-SG" altLang="en-US" dirty="0">
              <a:latin typeface="Century Gothic" panose="020B0502020202020204" pitchFamily="34" charset="0"/>
            </a:endParaRPr>
          </a:p>
          <a:p>
            <a:pPr eaLnBrk="1" hangingPunct="1"/>
            <a:r>
              <a:rPr lang="zh-CN" altLang="en-US" sz="2000" b="1" dirty="0">
                <a:solidFill>
                  <a:srgbClr val="46C3CD"/>
                </a:solidFill>
                <a:latin typeface="Century Gothic" panose="020B0502020202020204" pitchFamily="34" charset="0"/>
              </a:rPr>
              <a:t>高效收益</a:t>
            </a:r>
            <a:endParaRPr lang="en-SG" altLang="zh-CN" sz="2000" b="1" dirty="0">
              <a:solidFill>
                <a:srgbClr val="46C3CD"/>
              </a:solidFill>
              <a:latin typeface="Century Gothic" panose="020B0502020202020204" pitchFamily="34" charset="0"/>
            </a:endParaRPr>
          </a:p>
          <a:p>
            <a:pPr eaLnBrk="1" hangingPunct="1"/>
            <a:r>
              <a:rPr lang="zh-CN" altLang="en-US" dirty="0">
                <a:latin typeface="Century Gothic" panose="020B0502020202020204" pitchFamily="34" charset="0"/>
              </a:rPr>
              <a:t>使用该测试的用户预计每年将产生</a:t>
            </a:r>
            <a:r>
              <a:rPr lang="en-US" altLang="zh-CN" dirty="0">
                <a:latin typeface="Century Gothic" panose="020B0502020202020204" pitchFamily="34" charset="0"/>
              </a:rPr>
              <a:t>1</a:t>
            </a:r>
            <a:r>
              <a:rPr lang="zh-CN" altLang="en-US" dirty="0">
                <a:latin typeface="Century Gothic" panose="020B0502020202020204" pitchFamily="34" charset="0"/>
              </a:rPr>
              <a:t>亿至</a:t>
            </a:r>
            <a:r>
              <a:rPr lang="en-US" altLang="zh-CN" dirty="0">
                <a:latin typeface="Century Gothic" panose="020B0502020202020204" pitchFamily="34" charset="0"/>
              </a:rPr>
              <a:t>4</a:t>
            </a:r>
            <a:r>
              <a:rPr lang="zh-CN" altLang="en-US" dirty="0">
                <a:latin typeface="Century Gothic" panose="020B0502020202020204" pitchFamily="34" charset="0"/>
              </a:rPr>
              <a:t>亿新元的收入。</a:t>
            </a:r>
            <a:endParaRPr lang="en-SG" altLang="zh-CN" dirty="0">
              <a:latin typeface="Century Gothic" panose="020B0502020202020204" pitchFamily="34" charset="0"/>
            </a:endParaRPr>
          </a:p>
          <a:p>
            <a:pPr eaLnBrk="1" hangingPunct="1">
              <a:buFont typeface="Arial" panose="020B0604020202020204" pitchFamily="34" charset="0"/>
              <a:buChar char="•"/>
            </a:pPr>
            <a:endParaRPr lang="en-SG" altLang="en-US" dirty="0">
              <a:latin typeface="Century Gothic" panose="020B0502020202020204" pitchFamily="34" charset="0"/>
            </a:endParaRPr>
          </a:p>
          <a:p>
            <a:pPr eaLnBrk="1" hangingPunct="1"/>
            <a:r>
              <a:rPr lang="zh-CN" altLang="en-US" sz="2000" b="1" dirty="0">
                <a:solidFill>
                  <a:srgbClr val="46C3CD"/>
                </a:solidFill>
                <a:latin typeface="Century Gothic" panose="020B0502020202020204" pitchFamily="34" charset="0"/>
              </a:rPr>
              <a:t>主要通过直销</a:t>
            </a:r>
            <a:endParaRPr lang="en-SG" altLang="zh-CN" sz="2000" b="1" dirty="0">
              <a:solidFill>
                <a:srgbClr val="46C3CD"/>
              </a:solidFill>
              <a:latin typeface="Century Gothic" panose="020B0502020202020204" pitchFamily="34" charset="0"/>
            </a:endParaRPr>
          </a:p>
          <a:p>
            <a:pPr eaLnBrk="1" hangingPunct="1"/>
            <a:r>
              <a:rPr lang="en-SG" altLang="en-US" dirty="0">
                <a:latin typeface="Century Gothic" panose="020B0502020202020204" pitchFamily="34" charset="0"/>
              </a:rPr>
              <a:t>Fuzzing </a:t>
            </a:r>
            <a:r>
              <a:rPr lang="zh-CN" altLang="en-US" dirty="0">
                <a:latin typeface="Century Gothic" panose="020B0502020202020204" pitchFamily="34" charset="0"/>
              </a:rPr>
              <a:t>是一种深度技术解决方案，需要具有专业领域知识的高触感销售流程。</a:t>
            </a:r>
            <a:endParaRPr lang="en-SG" altLang="zh-CN" dirty="0">
              <a:latin typeface="Century Gothic" panose="020B0502020202020204" pitchFamily="34" charset="0"/>
            </a:endParaRPr>
          </a:p>
          <a:p>
            <a:pPr eaLnBrk="1" hangingPunct="1"/>
            <a:endParaRPr lang="en-SG" altLang="en-US" dirty="0">
              <a:latin typeface="Century Gothic" panose="020B0502020202020204" pitchFamily="34" charset="0"/>
            </a:endParaRPr>
          </a:p>
          <a:p>
            <a:pPr eaLnBrk="1" hangingPunct="1"/>
            <a:r>
              <a:rPr lang="zh-CN" altLang="en-US" sz="2000" b="1" dirty="0">
                <a:solidFill>
                  <a:srgbClr val="46C3CD"/>
                </a:solidFill>
                <a:latin typeface="Century Gothic" panose="020B0502020202020204" pitchFamily="34" charset="0"/>
              </a:rPr>
              <a:t>定制与支持</a:t>
            </a:r>
            <a:endParaRPr lang="en-SG" altLang="zh-CN" sz="2000" b="1" dirty="0">
              <a:solidFill>
                <a:srgbClr val="46C3CD"/>
              </a:solidFill>
              <a:latin typeface="Century Gothic" panose="020B0502020202020204" pitchFamily="34" charset="0"/>
            </a:endParaRPr>
          </a:p>
          <a:p>
            <a:pPr eaLnBrk="1" hangingPunct="1"/>
            <a:r>
              <a:rPr lang="zh-CN" altLang="en-US" dirty="0">
                <a:latin typeface="Century Gothic" panose="020B0502020202020204" pitchFamily="34" charset="0"/>
              </a:rPr>
              <a:t>有关这一测试的利基用例几乎总是需要一定程度的定制收费来满足客户需求。 </a:t>
            </a:r>
            <a:endParaRPr lang="en-SG" altLang="en-US" dirty="0">
              <a:latin typeface="Century Gothic" panose="020B0502020202020204" pitchFamily="34" charset="0"/>
            </a:endParaRPr>
          </a:p>
        </p:txBody>
      </p:sp>
      <p:pic>
        <p:nvPicPr>
          <p:cNvPr id="58373" name="Graphic 2" descr="Compass">
            <a:extLst>
              <a:ext uri="{FF2B5EF4-FFF2-40B4-BE49-F238E27FC236}">
                <a16:creationId xmlns:a16="http://schemas.microsoft.com/office/drawing/2014/main" id="{A97C130C-71CA-4BEC-9CBF-0581CD6D0D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1563" y="1819275"/>
            <a:ext cx="1504950"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4" name="Rectangle 5">
            <a:extLst>
              <a:ext uri="{FF2B5EF4-FFF2-40B4-BE49-F238E27FC236}">
                <a16:creationId xmlns:a16="http://schemas.microsoft.com/office/drawing/2014/main" id="{EB80A1AD-A72B-4B49-905C-183D238306C9}"/>
              </a:ext>
            </a:extLst>
          </p:cNvPr>
          <p:cNvSpPr>
            <a:spLocks noChangeArrowheads="1"/>
          </p:cNvSpPr>
          <p:nvPr/>
        </p:nvSpPr>
        <p:spPr bwMode="auto">
          <a:xfrm>
            <a:off x="0" y="4927600"/>
            <a:ext cx="28860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SG" altLang="en-US" sz="800">
                <a:solidFill>
                  <a:schemeClr val="bg1"/>
                </a:solidFill>
                <a:latin typeface="Century Gothic" panose="020B0502020202020204" pitchFamily="34" charset="0"/>
              </a:rPr>
              <a:t>Company Confidential. Strictly for Internal Circulation.</a:t>
            </a:r>
          </a:p>
        </p:txBody>
      </p:sp>
      <p:pic>
        <p:nvPicPr>
          <p:cNvPr id="58375" name="Picture 6">
            <a:extLst>
              <a:ext uri="{FF2B5EF4-FFF2-40B4-BE49-F238E27FC236}">
                <a16:creationId xmlns:a16="http://schemas.microsoft.com/office/drawing/2014/main" id="{46BDF1C7-CA74-483C-AEA5-B3AE46E4C9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0450" y="31750"/>
            <a:ext cx="42386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418" name="Shape 131">
            <a:extLst>
              <a:ext uri="{FF2B5EF4-FFF2-40B4-BE49-F238E27FC236}">
                <a16:creationId xmlns:a16="http://schemas.microsoft.com/office/drawing/2014/main" id="{70DB3EDF-ABDD-4CD0-AA93-2ECA5B0FA8E4}"/>
              </a:ext>
            </a:extLst>
          </p:cNvPr>
          <p:cNvSpPr txBox="1">
            <a:spLocks noGrp="1" noChangeArrowheads="1"/>
          </p:cNvSpPr>
          <p:nvPr>
            <p:ph type="ctrTitle" idx="4294967295"/>
          </p:nvPr>
        </p:nvSpPr>
        <p:spPr>
          <a:xfrm>
            <a:off x="219868" y="184150"/>
            <a:ext cx="6575425" cy="625475"/>
          </a:xfrm>
        </p:spPr>
        <p:txBody>
          <a:bodyPr/>
          <a:lstStyle/>
          <a:p>
            <a:pPr eaLnBrk="1" hangingPunct="1">
              <a:buClr>
                <a:srgbClr val="FFFFFF"/>
              </a:buClr>
              <a:buFont typeface="Dosis"/>
              <a:buNone/>
            </a:pPr>
            <a:r>
              <a:rPr lang="zh-CN" altLang="en-US" sz="3200" b="1" dirty="0">
                <a:solidFill>
                  <a:srgbClr val="0C64AF"/>
                </a:solidFill>
                <a:latin typeface="Century Gothic" panose="020B0502020202020204" pitchFamily="34" charset="0"/>
                <a:ea typeface="Dosis"/>
                <a:cs typeface="Dosis"/>
                <a:sym typeface="Dosis"/>
              </a:rPr>
              <a:t>综合收入预测</a:t>
            </a:r>
            <a:br>
              <a:rPr lang="en-SG" altLang="en-US" sz="3600" b="1" dirty="0">
                <a:solidFill>
                  <a:srgbClr val="05BCA9"/>
                </a:solidFill>
                <a:latin typeface="Century Gothic" panose="020B0502020202020204" pitchFamily="34" charset="0"/>
                <a:ea typeface="Dosis"/>
                <a:cs typeface="Dosis"/>
                <a:sym typeface="Dosis"/>
              </a:rPr>
            </a:br>
            <a:endParaRPr lang="en-US" altLang="en-US" sz="1000" dirty="0">
              <a:solidFill>
                <a:schemeClr val="tx1"/>
              </a:solidFill>
              <a:latin typeface="Century Gothic" panose="020B0502020202020204" pitchFamily="34" charset="0"/>
              <a:ea typeface="Dosis"/>
              <a:cs typeface="Dosis"/>
              <a:sym typeface="Dosis"/>
            </a:endParaRPr>
          </a:p>
        </p:txBody>
      </p:sp>
      <p:sp>
        <p:nvSpPr>
          <p:cNvPr id="21" name="Flowchart: Process 20">
            <a:extLst>
              <a:ext uri="{FF2B5EF4-FFF2-40B4-BE49-F238E27FC236}">
                <a16:creationId xmlns:a16="http://schemas.microsoft.com/office/drawing/2014/main" id="{D95ED842-8FB5-49F2-8391-71527FA8C6C1}"/>
              </a:ext>
            </a:extLst>
          </p:cNvPr>
          <p:cNvSpPr/>
          <p:nvPr/>
        </p:nvSpPr>
        <p:spPr>
          <a:xfrm>
            <a:off x="7202488" y="0"/>
            <a:ext cx="1941512" cy="5143500"/>
          </a:xfrm>
          <a:prstGeom prst="flowChartProcess">
            <a:avLst/>
          </a:prstGeom>
          <a:gradFill flip="none" rotWithShape="1">
            <a:gsLst>
              <a:gs pos="0">
                <a:srgbClr val="0C64AF"/>
              </a:gs>
              <a:gs pos="100000">
                <a:srgbClr val="46C3C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SG" altLang="en-US">
              <a:solidFill>
                <a:srgbClr val="FFFFFF"/>
              </a:solidFill>
            </a:endParaRPr>
          </a:p>
        </p:txBody>
      </p:sp>
      <p:graphicFrame>
        <p:nvGraphicFramePr>
          <p:cNvPr id="9" name="Chart 8">
            <a:extLst>
              <a:ext uri="{FF2B5EF4-FFF2-40B4-BE49-F238E27FC236}">
                <a16:creationId xmlns:a16="http://schemas.microsoft.com/office/drawing/2014/main" id="{2072C3D2-0141-4CE7-91D0-D9E258B05841}"/>
              </a:ext>
            </a:extLst>
          </p:cNvPr>
          <p:cNvGraphicFramePr>
            <a:graphicFrameLocks/>
          </p:cNvGraphicFramePr>
          <p:nvPr>
            <p:extLst>
              <p:ext uri="{D42A27DB-BD31-4B8C-83A1-F6EECF244321}">
                <p14:modId xmlns:p14="http://schemas.microsoft.com/office/powerpoint/2010/main" val="1719594209"/>
              </p:ext>
            </p:extLst>
          </p:nvPr>
        </p:nvGraphicFramePr>
        <p:xfrm>
          <a:off x="88900" y="581025"/>
          <a:ext cx="7048500" cy="3752850"/>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102F8F0A-642B-4C77-B02E-A7D54217D8A9}"/>
              </a:ext>
            </a:extLst>
          </p:cNvPr>
          <p:cNvSpPr txBox="1">
            <a:spLocks noChangeArrowheads="1"/>
          </p:cNvSpPr>
          <p:nvPr/>
        </p:nvSpPr>
        <p:spPr bwMode="auto">
          <a:xfrm>
            <a:off x="619125" y="3176588"/>
            <a:ext cx="7493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SG" altLang="en-US" sz="1000" b="1">
                <a:latin typeface="Century Gothic" panose="020B0502020202020204" pitchFamily="34" charset="0"/>
              </a:rPr>
              <a:t>USD 120k</a:t>
            </a:r>
          </a:p>
        </p:txBody>
      </p:sp>
      <p:sp>
        <p:nvSpPr>
          <p:cNvPr id="14" name="TextBox 13">
            <a:extLst>
              <a:ext uri="{FF2B5EF4-FFF2-40B4-BE49-F238E27FC236}">
                <a16:creationId xmlns:a16="http://schemas.microsoft.com/office/drawing/2014/main" id="{C96600BD-CD08-4729-95C1-2763337A2308}"/>
              </a:ext>
            </a:extLst>
          </p:cNvPr>
          <p:cNvSpPr txBox="1">
            <a:spLocks noChangeArrowheads="1"/>
          </p:cNvSpPr>
          <p:nvPr/>
        </p:nvSpPr>
        <p:spPr bwMode="auto">
          <a:xfrm>
            <a:off x="1997075" y="2930525"/>
            <a:ext cx="754063" cy="24606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SG" altLang="en-US" sz="1000" b="1">
                <a:latin typeface="Century Gothic" panose="020B0502020202020204" pitchFamily="34" charset="0"/>
              </a:rPr>
              <a:t>USD 3.4M</a:t>
            </a:r>
          </a:p>
        </p:txBody>
      </p:sp>
      <p:sp>
        <p:nvSpPr>
          <p:cNvPr id="15" name="TextBox 14">
            <a:extLst>
              <a:ext uri="{FF2B5EF4-FFF2-40B4-BE49-F238E27FC236}">
                <a16:creationId xmlns:a16="http://schemas.microsoft.com/office/drawing/2014/main" id="{27CF911B-6196-409E-9228-EE1C31D22E46}"/>
              </a:ext>
            </a:extLst>
          </p:cNvPr>
          <p:cNvSpPr txBox="1">
            <a:spLocks noChangeArrowheads="1"/>
          </p:cNvSpPr>
          <p:nvPr/>
        </p:nvSpPr>
        <p:spPr bwMode="auto">
          <a:xfrm>
            <a:off x="3914775" y="2425700"/>
            <a:ext cx="825500" cy="24606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SG" altLang="en-US" sz="1000" b="1">
                <a:latin typeface="Century Gothic" panose="020B0502020202020204" pitchFamily="34" charset="0"/>
              </a:rPr>
              <a:t>USD 11.4M</a:t>
            </a:r>
          </a:p>
        </p:txBody>
      </p:sp>
      <p:sp>
        <p:nvSpPr>
          <p:cNvPr id="16" name="TextBox 15">
            <a:extLst>
              <a:ext uri="{FF2B5EF4-FFF2-40B4-BE49-F238E27FC236}">
                <a16:creationId xmlns:a16="http://schemas.microsoft.com/office/drawing/2014/main" id="{A578F26A-4221-4F3C-A223-112453B6B5DE}"/>
              </a:ext>
            </a:extLst>
          </p:cNvPr>
          <p:cNvSpPr txBox="1">
            <a:spLocks noChangeArrowheads="1"/>
          </p:cNvSpPr>
          <p:nvPr/>
        </p:nvSpPr>
        <p:spPr bwMode="auto">
          <a:xfrm>
            <a:off x="5614988" y="1306513"/>
            <a:ext cx="825500" cy="24606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SG" altLang="en-US" sz="1000" b="1">
                <a:latin typeface="Century Gothic" panose="020B0502020202020204" pitchFamily="34" charset="0"/>
              </a:rPr>
              <a:t>USD 33.2M</a:t>
            </a:r>
          </a:p>
        </p:txBody>
      </p:sp>
      <p:graphicFrame>
        <p:nvGraphicFramePr>
          <p:cNvPr id="12" name="Table 11">
            <a:extLst>
              <a:ext uri="{FF2B5EF4-FFF2-40B4-BE49-F238E27FC236}">
                <a16:creationId xmlns:a16="http://schemas.microsoft.com/office/drawing/2014/main" id="{CC8A40EC-2710-4FE5-8B7C-B890E278E05C}"/>
              </a:ext>
            </a:extLst>
          </p:cNvPr>
          <p:cNvGraphicFramePr>
            <a:graphicFrameLocks noGrp="1"/>
          </p:cNvGraphicFramePr>
          <p:nvPr>
            <p:extLst>
              <p:ext uri="{D42A27DB-BD31-4B8C-83A1-F6EECF244321}">
                <p14:modId xmlns:p14="http://schemas.microsoft.com/office/powerpoint/2010/main" val="4217812400"/>
              </p:ext>
            </p:extLst>
          </p:nvPr>
        </p:nvGraphicFramePr>
        <p:xfrm>
          <a:off x="447675" y="3967162"/>
          <a:ext cx="5992813" cy="992188"/>
        </p:xfrm>
        <a:graphic>
          <a:graphicData uri="http://schemas.openxmlformats.org/drawingml/2006/table">
            <a:tbl>
              <a:tblPr firstRow="1" bandRow="1">
                <a:tableStyleId>{9CFEDAE9-054F-4B70-95D3-F59AB6E99253}</a:tableStyleId>
              </a:tblPr>
              <a:tblGrid>
                <a:gridCol w="1502190">
                  <a:extLst>
                    <a:ext uri="{9D8B030D-6E8A-4147-A177-3AD203B41FA5}">
                      <a16:colId xmlns:a16="http://schemas.microsoft.com/office/drawing/2014/main" val="3291439540"/>
                    </a:ext>
                  </a:extLst>
                </a:gridCol>
                <a:gridCol w="949762">
                  <a:extLst>
                    <a:ext uri="{9D8B030D-6E8A-4147-A177-3AD203B41FA5}">
                      <a16:colId xmlns:a16="http://schemas.microsoft.com/office/drawing/2014/main" val="2660514793"/>
                    </a:ext>
                  </a:extLst>
                </a:gridCol>
                <a:gridCol w="1180287">
                  <a:extLst>
                    <a:ext uri="{9D8B030D-6E8A-4147-A177-3AD203B41FA5}">
                      <a16:colId xmlns:a16="http://schemas.microsoft.com/office/drawing/2014/main" val="671177535"/>
                    </a:ext>
                  </a:extLst>
                </a:gridCol>
                <a:gridCol w="1180287">
                  <a:extLst>
                    <a:ext uri="{9D8B030D-6E8A-4147-A177-3AD203B41FA5}">
                      <a16:colId xmlns:a16="http://schemas.microsoft.com/office/drawing/2014/main" val="2962383115"/>
                    </a:ext>
                  </a:extLst>
                </a:gridCol>
                <a:gridCol w="1180287">
                  <a:extLst>
                    <a:ext uri="{9D8B030D-6E8A-4147-A177-3AD203B41FA5}">
                      <a16:colId xmlns:a16="http://schemas.microsoft.com/office/drawing/2014/main" val="484643660"/>
                    </a:ext>
                  </a:extLst>
                </a:gridCol>
              </a:tblGrid>
              <a:tr h="259999">
                <a:tc>
                  <a:txBody>
                    <a:bodyPr/>
                    <a:lstStyle/>
                    <a:p>
                      <a:pPr algn="ctr"/>
                      <a:r>
                        <a:rPr lang="zh-CN" altLang="en-US" sz="1000" b="1" dirty="0">
                          <a:solidFill>
                            <a:schemeClr val="tx1"/>
                          </a:solidFill>
                          <a:latin typeface="Century Gothic" panose="020B0502020202020204" pitchFamily="34" charset="0"/>
                        </a:rPr>
                        <a:t>产品细分</a:t>
                      </a:r>
                      <a:endParaRPr lang="en-SG" sz="1000" b="1" dirty="0">
                        <a:solidFill>
                          <a:schemeClr val="tx1"/>
                        </a:solidFill>
                        <a:latin typeface="Century Gothic" panose="020B0502020202020204" pitchFamily="34" charset="0"/>
                      </a:endParaRPr>
                    </a:p>
                  </a:txBody>
                  <a:tcPr marL="91443" marR="91443" marT="45762" marB="45762">
                    <a:lnL w="12700" cap="flat" cmpd="sng" algn="ctr">
                      <a:solidFill>
                        <a:srgbClr val="0C64AF"/>
                      </a:solidFill>
                      <a:prstDash val="solid"/>
                      <a:round/>
                      <a:headEnd type="none" w="med" len="med"/>
                      <a:tailEnd type="none" w="med" len="med"/>
                    </a:lnL>
                    <a:lnR w="12700" cap="flat" cmpd="sng" algn="ctr">
                      <a:solidFill>
                        <a:srgbClr val="0C64AF"/>
                      </a:solidFill>
                      <a:prstDash val="solid"/>
                      <a:round/>
                      <a:headEnd type="none" w="med" len="med"/>
                      <a:tailEnd type="none" w="med" len="med"/>
                    </a:lnR>
                    <a:lnT w="12700" cap="flat" cmpd="sng" algn="ctr">
                      <a:solidFill>
                        <a:srgbClr val="0C64AF"/>
                      </a:solidFill>
                      <a:prstDash val="solid"/>
                      <a:round/>
                      <a:headEnd type="none" w="med" len="med"/>
                      <a:tailEnd type="none" w="med" len="med"/>
                    </a:lnT>
                    <a:lnB w="12700" cap="flat" cmpd="sng" algn="ctr">
                      <a:solidFill>
                        <a:srgbClr val="0C64AF"/>
                      </a:solidFill>
                      <a:prstDash val="solid"/>
                      <a:round/>
                      <a:headEnd type="none" w="med" len="med"/>
                      <a:tailEnd type="none" w="med" len="med"/>
                    </a:lnB>
                    <a:solidFill>
                      <a:srgbClr val="0C64AF"/>
                    </a:solidFill>
                  </a:tcPr>
                </a:tc>
                <a:tc>
                  <a:txBody>
                    <a:bodyPr/>
                    <a:lstStyle/>
                    <a:p>
                      <a:pPr algn="ctr"/>
                      <a:r>
                        <a:rPr lang="en-SG" sz="1000" b="1" dirty="0">
                          <a:solidFill>
                            <a:schemeClr val="tx1"/>
                          </a:solidFill>
                          <a:latin typeface="Century Gothic" panose="020B0502020202020204" pitchFamily="34" charset="0"/>
                        </a:rPr>
                        <a:t>2018</a:t>
                      </a:r>
                    </a:p>
                  </a:txBody>
                  <a:tcPr marL="91443" marR="91443" marT="45762" marB="45762">
                    <a:lnL w="12700" cap="flat" cmpd="sng" algn="ctr">
                      <a:solidFill>
                        <a:srgbClr val="0C64AF"/>
                      </a:solidFill>
                      <a:prstDash val="solid"/>
                      <a:round/>
                      <a:headEnd type="none" w="med" len="med"/>
                      <a:tailEnd type="none" w="med" len="med"/>
                    </a:lnL>
                    <a:lnR w="12700" cap="flat" cmpd="sng" algn="ctr">
                      <a:solidFill>
                        <a:srgbClr val="0C64AF"/>
                      </a:solidFill>
                      <a:prstDash val="solid"/>
                      <a:round/>
                      <a:headEnd type="none" w="med" len="med"/>
                      <a:tailEnd type="none" w="med" len="med"/>
                    </a:lnR>
                    <a:lnT w="12700" cap="flat" cmpd="sng" algn="ctr">
                      <a:solidFill>
                        <a:srgbClr val="0C64AF"/>
                      </a:solidFill>
                      <a:prstDash val="solid"/>
                      <a:round/>
                      <a:headEnd type="none" w="med" len="med"/>
                      <a:tailEnd type="none" w="med" len="med"/>
                    </a:lnT>
                    <a:lnB w="12700" cap="flat" cmpd="sng" algn="ctr">
                      <a:solidFill>
                        <a:srgbClr val="0C64AF"/>
                      </a:solidFill>
                      <a:prstDash val="solid"/>
                      <a:round/>
                      <a:headEnd type="none" w="med" len="med"/>
                      <a:tailEnd type="none" w="med" len="med"/>
                    </a:lnB>
                    <a:solidFill>
                      <a:srgbClr val="0C64AF"/>
                    </a:solidFill>
                  </a:tcPr>
                </a:tc>
                <a:tc>
                  <a:txBody>
                    <a:bodyPr/>
                    <a:lstStyle/>
                    <a:p>
                      <a:pPr algn="ctr"/>
                      <a:r>
                        <a:rPr lang="en-SG" sz="1000" b="1" dirty="0">
                          <a:solidFill>
                            <a:schemeClr val="tx1"/>
                          </a:solidFill>
                          <a:latin typeface="Century Gothic" panose="020B0502020202020204" pitchFamily="34" charset="0"/>
                        </a:rPr>
                        <a:t>2019</a:t>
                      </a:r>
                    </a:p>
                  </a:txBody>
                  <a:tcPr marL="91443" marR="91443" marT="45762" marB="45762">
                    <a:lnL w="12700" cap="flat" cmpd="sng" algn="ctr">
                      <a:solidFill>
                        <a:srgbClr val="0C64AF"/>
                      </a:solidFill>
                      <a:prstDash val="solid"/>
                      <a:round/>
                      <a:headEnd type="none" w="med" len="med"/>
                      <a:tailEnd type="none" w="med" len="med"/>
                    </a:lnL>
                    <a:lnR w="12700" cap="flat" cmpd="sng" algn="ctr">
                      <a:solidFill>
                        <a:srgbClr val="0C64AF"/>
                      </a:solidFill>
                      <a:prstDash val="solid"/>
                      <a:round/>
                      <a:headEnd type="none" w="med" len="med"/>
                      <a:tailEnd type="none" w="med" len="med"/>
                    </a:lnR>
                    <a:lnT w="12700" cap="flat" cmpd="sng" algn="ctr">
                      <a:solidFill>
                        <a:srgbClr val="0C64AF"/>
                      </a:solidFill>
                      <a:prstDash val="solid"/>
                      <a:round/>
                      <a:headEnd type="none" w="med" len="med"/>
                      <a:tailEnd type="none" w="med" len="med"/>
                    </a:lnT>
                    <a:lnB w="12700" cap="flat" cmpd="sng" algn="ctr">
                      <a:solidFill>
                        <a:srgbClr val="0C64AF"/>
                      </a:solidFill>
                      <a:prstDash val="solid"/>
                      <a:round/>
                      <a:headEnd type="none" w="med" len="med"/>
                      <a:tailEnd type="none" w="med" len="med"/>
                    </a:lnB>
                    <a:solidFill>
                      <a:srgbClr val="0C64AF"/>
                    </a:solidFill>
                  </a:tcPr>
                </a:tc>
                <a:tc>
                  <a:txBody>
                    <a:bodyPr/>
                    <a:lstStyle/>
                    <a:p>
                      <a:pPr algn="ctr"/>
                      <a:r>
                        <a:rPr lang="en-SG" sz="1000" b="1" dirty="0">
                          <a:solidFill>
                            <a:schemeClr val="tx1"/>
                          </a:solidFill>
                          <a:latin typeface="Century Gothic" panose="020B0502020202020204" pitchFamily="34" charset="0"/>
                        </a:rPr>
                        <a:t>2020</a:t>
                      </a:r>
                    </a:p>
                  </a:txBody>
                  <a:tcPr marL="91443" marR="91443" marT="45762" marB="45762">
                    <a:lnL w="12700" cap="flat" cmpd="sng" algn="ctr">
                      <a:solidFill>
                        <a:srgbClr val="0C64AF"/>
                      </a:solidFill>
                      <a:prstDash val="solid"/>
                      <a:round/>
                      <a:headEnd type="none" w="med" len="med"/>
                      <a:tailEnd type="none" w="med" len="med"/>
                    </a:lnL>
                    <a:lnR w="12700" cap="flat" cmpd="sng" algn="ctr">
                      <a:solidFill>
                        <a:srgbClr val="0C64AF"/>
                      </a:solidFill>
                      <a:prstDash val="solid"/>
                      <a:round/>
                      <a:headEnd type="none" w="med" len="med"/>
                      <a:tailEnd type="none" w="med" len="med"/>
                    </a:lnR>
                    <a:lnT w="12700" cap="flat" cmpd="sng" algn="ctr">
                      <a:solidFill>
                        <a:srgbClr val="0C64AF"/>
                      </a:solidFill>
                      <a:prstDash val="solid"/>
                      <a:round/>
                      <a:headEnd type="none" w="med" len="med"/>
                      <a:tailEnd type="none" w="med" len="med"/>
                    </a:lnT>
                    <a:lnB w="12700" cap="flat" cmpd="sng" algn="ctr">
                      <a:solidFill>
                        <a:srgbClr val="0C64AF"/>
                      </a:solidFill>
                      <a:prstDash val="solid"/>
                      <a:round/>
                      <a:headEnd type="none" w="med" len="med"/>
                      <a:tailEnd type="none" w="med" len="med"/>
                    </a:lnB>
                    <a:solidFill>
                      <a:srgbClr val="0C64AF"/>
                    </a:solidFill>
                  </a:tcPr>
                </a:tc>
                <a:tc>
                  <a:txBody>
                    <a:bodyPr/>
                    <a:lstStyle/>
                    <a:p>
                      <a:pPr algn="ctr"/>
                      <a:r>
                        <a:rPr lang="en-SG" sz="1000" b="1" dirty="0">
                          <a:solidFill>
                            <a:schemeClr val="tx1"/>
                          </a:solidFill>
                          <a:latin typeface="Century Gothic" panose="020B0502020202020204" pitchFamily="34" charset="0"/>
                        </a:rPr>
                        <a:t>2021</a:t>
                      </a:r>
                    </a:p>
                  </a:txBody>
                  <a:tcPr marL="91443" marR="91443" marT="45762" marB="45762">
                    <a:lnL w="12700" cap="flat" cmpd="sng" algn="ctr">
                      <a:solidFill>
                        <a:srgbClr val="0C64AF"/>
                      </a:solidFill>
                      <a:prstDash val="solid"/>
                      <a:round/>
                      <a:headEnd type="none" w="med" len="med"/>
                      <a:tailEnd type="none" w="med" len="med"/>
                    </a:lnL>
                    <a:lnR w="12700" cap="flat" cmpd="sng" algn="ctr">
                      <a:solidFill>
                        <a:srgbClr val="0C64AF"/>
                      </a:solidFill>
                      <a:prstDash val="solid"/>
                      <a:round/>
                      <a:headEnd type="none" w="med" len="med"/>
                      <a:tailEnd type="none" w="med" len="med"/>
                    </a:lnR>
                    <a:lnT w="12700" cap="flat" cmpd="sng" algn="ctr">
                      <a:solidFill>
                        <a:srgbClr val="0C64AF"/>
                      </a:solidFill>
                      <a:prstDash val="solid"/>
                      <a:round/>
                      <a:headEnd type="none" w="med" len="med"/>
                      <a:tailEnd type="none" w="med" len="med"/>
                    </a:lnT>
                    <a:lnB w="12700" cap="flat" cmpd="sng" algn="ctr">
                      <a:solidFill>
                        <a:srgbClr val="0C64AF"/>
                      </a:solidFill>
                      <a:prstDash val="solid"/>
                      <a:round/>
                      <a:headEnd type="none" w="med" len="med"/>
                      <a:tailEnd type="none" w="med" len="med"/>
                    </a:lnB>
                    <a:solidFill>
                      <a:srgbClr val="0C64AF"/>
                    </a:solidFill>
                  </a:tcPr>
                </a:tc>
                <a:extLst>
                  <a:ext uri="{0D108BD9-81ED-4DB2-BD59-A6C34878D82A}">
                    <a16:rowId xmlns:a16="http://schemas.microsoft.com/office/drawing/2014/main" val="3709424379"/>
                  </a:ext>
                </a:extLst>
              </a:tr>
              <a:tr h="244063">
                <a:tc>
                  <a:txBody>
                    <a:bodyPr/>
                    <a:lstStyle/>
                    <a:p>
                      <a:pPr algn="ctr"/>
                      <a:r>
                        <a:rPr lang="en-SG" sz="1000" dirty="0">
                          <a:solidFill>
                            <a:sysClr val="windowText" lastClr="000000"/>
                          </a:solidFill>
                          <a:latin typeface="Century Gothic" panose="020B0502020202020204" pitchFamily="34" charset="0"/>
                        </a:rPr>
                        <a:t>SCA</a:t>
                      </a:r>
                    </a:p>
                  </a:txBody>
                  <a:tcPr marL="91443" marR="91443" marT="45762" marB="45762">
                    <a:lnL w="12700" cap="flat" cmpd="sng" algn="ctr">
                      <a:solidFill>
                        <a:srgbClr val="0C64AF"/>
                      </a:solidFill>
                      <a:prstDash val="solid"/>
                      <a:round/>
                      <a:headEnd type="none" w="med" len="med"/>
                      <a:tailEnd type="none" w="med" len="med"/>
                    </a:lnL>
                    <a:lnR w="12700" cap="flat" cmpd="sng" algn="ctr">
                      <a:solidFill>
                        <a:srgbClr val="0C64AF"/>
                      </a:solidFill>
                      <a:prstDash val="solid"/>
                      <a:round/>
                      <a:headEnd type="none" w="med" len="med"/>
                      <a:tailEnd type="none" w="med" len="med"/>
                    </a:lnR>
                    <a:lnT w="12700" cap="flat" cmpd="sng" algn="ctr">
                      <a:solidFill>
                        <a:srgbClr val="0C64AF"/>
                      </a:solidFill>
                      <a:prstDash val="solid"/>
                      <a:round/>
                      <a:headEnd type="none" w="med" len="med"/>
                      <a:tailEnd type="none" w="med" len="med"/>
                    </a:lnT>
                    <a:lnB w="12700" cap="flat" cmpd="sng" algn="ctr">
                      <a:solidFill>
                        <a:srgbClr val="0C64AF"/>
                      </a:solidFill>
                      <a:prstDash val="solid"/>
                      <a:round/>
                      <a:headEnd type="none" w="med" len="med"/>
                      <a:tailEnd type="none" w="med" len="med"/>
                    </a:lnB>
                  </a:tcPr>
                </a:tc>
                <a:tc>
                  <a:txBody>
                    <a:bodyPr/>
                    <a:lstStyle/>
                    <a:p>
                      <a:pPr algn="ctr"/>
                      <a:r>
                        <a:rPr lang="en-SG" sz="1000" dirty="0">
                          <a:solidFill>
                            <a:sysClr val="windowText" lastClr="000000"/>
                          </a:solidFill>
                          <a:latin typeface="Century Gothic" panose="020B0502020202020204" pitchFamily="34" charset="0"/>
                        </a:rPr>
                        <a:t>0</a:t>
                      </a:r>
                    </a:p>
                  </a:txBody>
                  <a:tcPr marL="91443" marR="91443" marT="45762" marB="45762">
                    <a:lnL w="12700" cap="flat" cmpd="sng" algn="ctr">
                      <a:solidFill>
                        <a:srgbClr val="0C64AF"/>
                      </a:solidFill>
                      <a:prstDash val="solid"/>
                      <a:round/>
                      <a:headEnd type="none" w="med" len="med"/>
                      <a:tailEnd type="none" w="med" len="med"/>
                    </a:lnL>
                    <a:lnR w="12700" cap="flat" cmpd="sng" algn="ctr">
                      <a:solidFill>
                        <a:srgbClr val="0C64AF"/>
                      </a:solidFill>
                      <a:prstDash val="solid"/>
                      <a:round/>
                      <a:headEnd type="none" w="med" len="med"/>
                      <a:tailEnd type="none" w="med" len="med"/>
                    </a:lnR>
                    <a:lnT w="12700" cap="flat" cmpd="sng" algn="ctr">
                      <a:solidFill>
                        <a:srgbClr val="0C64AF"/>
                      </a:solidFill>
                      <a:prstDash val="solid"/>
                      <a:round/>
                      <a:headEnd type="none" w="med" len="med"/>
                      <a:tailEnd type="none" w="med" len="med"/>
                    </a:lnT>
                    <a:lnB w="12700" cap="flat" cmpd="sng" algn="ctr">
                      <a:solidFill>
                        <a:srgbClr val="0C64AF"/>
                      </a:solidFill>
                      <a:prstDash val="solid"/>
                      <a:round/>
                      <a:headEnd type="none" w="med" len="med"/>
                      <a:tailEnd type="none" w="med" len="med"/>
                    </a:lnB>
                  </a:tcPr>
                </a:tc>
                <a:tc>
                  <a:txBody>
                    <a:bodyPr/>
                    <a:lstStyle/>
                    <a:p>
                      <a:pPr algn="ctr"/>
                      <a:r>
                        <a:rPr lang="en-SG" sz="1000" dirty="0">
                          <a:solidFill>
                            <a:sysClr val="windowText" lastClr="000000"/>
                          </a:solidFill>
                          <a:latin typeface="Century Gothic" panose="020B0502020202020204" pitchFamily="34" charset="0"/>
                        </a:rPr>
                        <a:t>3M</a:t>
                      </a:r>
                    </a:p>
                  </a:txBody>
                  <a:tcPr marL="91443" marR="91443" marT="45762" marB="45762">
                    <a:lnL w="12700" cap="flat" cmpd="sng" algn="ctr">
                      <a:solidFill>
                        <a:srgbClr val="0C64AF"/>
                      </a:solidFill>
                      <a:prstDash val="solid"/>
                      <a:round/>
                      <a:headEnd type="none" w="med" len="med"/>
                      <a:tailEnd type="none" w="med" len="med"/>
                    </a:lnL>
                    <a:lnR w="12700" cap="flat" cmpd="sng" algn="ctr">
                      <a:solidFill>
                        <a:srgbClr val="0C64AF"/>
                      </a:solidFill>
                      <a:prstDash val="solid"/>
                      <a:round/>
                      <a:headEnd type="none" w="med" len="med"/>
                      <a:tailEnd type="none" w="med" len="med"/>
                    </a:lnR>
                    <a:lnT w="12700" cap="flat" cmpd="sng" algn="ctr">
                      <a:solidFill>
                        <a:srgbClr val="0C64AF"/>
                      </a:solidFill>
                      <a:prstDash val="solid"/>
                      <a:round/>
                      <a:headEnd type="none" w="med" len="med"/>
                      <a:tailEnd type="none" w="med" len="med"/>
                    </a:lnT>
                    <a:lnB w="12700" cap="flat" cmpd="sng" algn="ctr">
                      <a:solidFill>
                        <a:srgbClr val="0C64AF"/>
                      </a:solidFill>
                      <a:prstDash val="solid"/>
                      <a:round/>
                      <a:headEnd type="none" w="med" len="med"/>
                      <a:tailEnd type="none" w="med" len="med"/>
                    </a:lnB>
                  </a:tcPr>
                </a:tc>
                <a:tc>
                  <a:txBody>
                    <a:bodyPr/>
                    <a:lstStyle/>
                    <a:p>
                      <a:pPr algn="ctr"/>
                      <a:r>
                        <a:rPr lang="en-SG" sz="1000" dirty="0">
                          <a:solidFill>
                            <a:sysClr val="windowText" lastClr="000000"/>
                          </a:solidFill>
                          <a:latin typeface="Century Gothic" panose="020B0502020202020204" pitchFamily="34" charset="0"/>
                        </a:rPr>
                        <a:t>9.6M</a:t>
                      </a:r>
                    </a:p>
                  </a:txBody>
                  <a:tcPr marL="91443" marR="91443" marT="45762" marB="45762">
                    <a:lnL w="12700" cap="flat" cmpd="sng" algn="ctr">
                      <a:solidFill>
                        <a:srgbClr val="0C64AF"/>
                      </a:solidFill>
                      <a:prstDash val="solid"/>
                      <a:round/>
                      <a:headEnd type="none" w="med" len="med"/>
                      <a:tailEnd type="none" w="med" len="med"/>
                    </a:lnL>
                    <a:lnR w="12700" cap="flat" cmpd="sng" algn="ctr">
                      <a:solidFill>
                        <a:srgbClr val="0C64AF"/>
                      </a:solidFill>
                      <a:prstDash val="solid"/>
                      <a:round/>
                      <a:headEnd type="none" w="med" len="med"/>
                      <a:tailEnd type="none" w="med" len="med"/>
                    </a:lnR>
                    <a:lnT w="12700" cap="flat" cmpd="sng" algn="ctr">
                      <a:solidFill>
                        <a:srgbClr val="0C64AF"/>
                      </a:solidFill>
                      <a:prstDash val="solid"/>
                      <a:round/>
                      <a:headEnd type="none" w="med" len="med"/>
                      <a:tailEnd type="none" w="med" len="med"/>
                    </a:lnT>
                    <a:lnB w="12700" cap="flat" cmpd="sng" algn="ctr">
                      <a:solidFill>
                        <a:srgbClr val="0C64AF"/>
                      </a:solidFill>
                      <a:prstDash val="solid"/>
                      <a:round/>
                      <a:headEnd type="none" w="med" len="med"/>
                      <a:tailEnd type="none" w="med" len="med"/>
                    </a:lnB>
                  </a:tcPr>
                </a:tc>
                <a:tc>
                  <a:txBody>
                    <a:bodyPr/>
                    <a:lstStyle/>
                    <a:p>
                      <a:pPr algn="ctr"/>
                      <a:r>
                        <a:rPr lang="en-SG" sz="1000" dirty="0">
                          <a:solidFill>
                            <a:sysClr val="windowText" lastClr="000000"/>
                          </a:solidFill>
                          <a:latin typeface="Century Gothic" panose="020B0502020202020204" pitchFamily="34" charset="0"/>
                        </a:rPr>
                        <a:t>28M</a:t>
                      </a:r>
                    </a:p>
                  </a:txBody>
                  <a:tcPr marL="91443" marR="91443" marT="45762" marB="45762">
                    <a:lnL w="12700" cap="flat" cmpd="sng" algn="ctr">
                      <a:solidFill>
                        <a:srgbClr val="0C64AF"/>
                      </a:solidFill>
                      <a:prstDash val="solid"/>
                      <a:round/>
                      <a:headEnd type="none" w="med" len="med"/>
                      <a:tailEnd type="none" w="med" len="med"/>
                    </a:lnL>
                    <a:lnR w="12700" cap="flat" cmpd="sng" algn="ctr">
                      <a:solidFill>
                        <a:srgbClr val="0C64AF"/>
                      </a:solidFill>
                      <a:prstDash val="solid"/>
                      <a:round/>
                      <a:headEnd type="none" w="med" len="med"/>
                      <a:tailEnd type="none" w="med" len="med"/>
                    </a:lnR>
                    <a:lnT w="12700" cap="flat" cmpd="sng" algn="ctr">
                      <a:solidFill>
                        <a:srgbClr val="0C64AF"/>
                      </a:solidFill>
                      <a:prstDash val="solid"/>
                      <a:round/>
                      <a:headEnd type="none" w="med" len="med"/>
                      <a:tailEnd type="none" w="med" len="med"/>
                    </a:lnT>
                    <a:lnB w="12700" cap="flat" cmpd="sng" algn="ctr">
                      <a:solidFill>
                        <a:srgbClr val="0C64AF"/>
                      </a:solidFill>
                      <a:prstDash val="solid"/>
                      <a:round/>
                      <a:headEnd type="none" w="med" len="med"/>
                      <a:tailEnd type="none" w="med" len="med"/>
                    </a:lnB>
                  </a:tcPr>
                </a:tc>
                <a:extLst>
                  <a:ext uri="{0D108BD9-81ED-4DB2-BD59-A6C34878D82A}">
                    <a16:rowId xmlns:a16="http://schemas.microsoft.com/office/drawing/2014/main" val="1104668247"/>
                  </a:ext>
                </a:extLst>
              </a:tr>
              <a:tr h="244063">
                <a:tc>
                  <a:txBody>
                    <a:bodyPr/>
                    <a:lstStyle/>
                    <a:p>
                      <a:pPr algn="ctr"/>
                      <a:r>
                        <a:rPr lang="en-SG" sz="1000" dirty="0" err="1">
                          <a:solidFill>
                            <a:sysClr val="windowText" lastClr="000000"/>
                          </a:solidFill>
                          <a:latin typeface="Century Gothic" panose="020B0502020202020204" pitchFamily="34" charset="0"/>
                        </a:rPr>
                        <a:t>Fuzzer</a:t>
                      </a:r>
                      <a:endParaRPr lang="en-SG" sz="1000" dirty="0">
                        <a:solidFill>
                          <a:sysClr val="windowText" lastClr="000000"/>
                        </a:solidFill>
                        <a:latin typeface="Century Gothic" panose="020B0502020202020204" pitchFamily="34" charset="0"/>
                      </a:endParaRPr>
                    </a:p>
                  </a:txBody>
                  <a:tcPr marL="91443" marR="91443" marT="45762" marB="45762">
                    <a:lnL w="12700" cap="flat" cmpd="sng" algn="ctr">
                      <a:solidFill>
                        <a:srgbClr val="0C64AF"/>
                      </a:solidFill>
                      <a:prstDash val="solid"/>
                      <a:round/>
                      <a:headEnd type="none" w="med" len="med"/>
                      <a:tailEnd type="none" w="med" len="med"/>
                    </a:lnL>
                    <a:lnR w="12700" cap="flat" cmpd="sng" algn="ctr">
                      <a:solidFill>
                        <a:srgbClr val="0C64AF"/>
                      </a:solidFill>
                      <a:prstDash val="solid"/>
                      <a:round/>
                      <a:headEnd type="none" w="med" len="med"/>
                      <a:tailEnd type="none" w="med" len="med"/>
                    </a:lnR>
                    <a:lnT w="12700" cap="flat" cmpd="sng" algn="ctr">
                      <a:solidFill>
                        <a:srgbClr val="0C64AF"/>
                      </a:solidFill>
                      <a:prstDash val="solid"/>
                      <a:round/>
                      <a:headEnd type="none" w="med" len="med"/>
                      <a:tailEnd type="none" w="med" len="med"/>
                    </a:lnT>
                    <a:lnB w="12700" cap="flat" cmpd="sng" algn="ctr">
                      <a:solidFill>
                        <a:srgbClr val="0C64AF"/>
                      </a:solidFill>
                      <a:prstDash val="solid"/>
                      <a:round/>
                      <a:headEnd type="none" w="med" len="med"/>
                      <a:tailEnd type="none" w="med" len="med"/>
                    </a:lnB>
                  </a:tcPr>
                </a:tc>
                <a:tc>
                  <a:txBody>
                    <a:bodyPr/>
                    <a:lstStyle/>
                    <a:p>
                      <a:pPr algn="ctr"/>
                      <a:r>
                        <a:rPr lang="en-SG" sz="1000" dirty="0">
                          <a:solidFill>
                            <a:sysClr val="windowText" lastClr="000000"/>
                          </a:solidFill>
                          <a:latin typeface="Century Gothic" panose="020B0502020202020204" pitchFamily="34" charset="0"/>
                        </a:rPr>
                        <a:t>120k</a:t>
                      </a:r>
                    </a:p>
                  </a:txBody>
                  <a:tcPr marL="91443" marR="91443" marT="45762" marB="45762">
                    <a:lnL w="12700" cap="flat" cmpd="sng" algn="ctr">
                      <a:solidFill>
                        <a:srgbClr val="0C64AF"/>
                      </a:solidFill>
                      <a:prstDash val="solid"/>
                      <a:round/>
                      <a:headEnd type="none" w="med" len="med"/>
                      <a:tailEnd type="none" w="med" len="med"/>
                    </a:lnL>
                    <a:lnR w="12700" cap="flat" cmpd="sng" algn="ctr">
                      <a:solidFill>
                        <a:srgbClr val="0C64AF"/>
                      </a:solidFill>
                      <a:prstDash val="solid"/>
                      <a:round/>
                      <a:headEnd type="none" w="med" len="med"/>
                      <a:tailEnd type="none" w="med" len="med"/>
                    </a:lnR>
                    <a:lnT w="12700" cap="flat" cmpd="sng" algn="ctr">
                      <a:solidFill>
                        <a:srgbClr val="0C64AF"/>
                      </a:solidFill>
                      <a:prstDash val="solid"/>
                      <a:round/>
                      <a:headEnd type="none" w="med" len="med"/>
                      <a:tailEnd type="none" w="med" len="med"/>
                    </a:lnT>
                    <a:lnB w="12700" cap="flat" cmpd="sng" algn="ctr">
                      <a:solidFill>
                        <a:srgbClr val="0C64AF"/>
                      </a:solidFill>
                      <a:prstDash val="solid"/>
                      <a:round/>
                      <a:headEnd type="none" w="med" len="med"/>
                      <a:tailEnd type="none" w="med" len="med"/>
                    </a:lnB>
                  </a:tcPr>
                </a:tc>
                <a:tc>
                  <a:txBody>
                    <a:bodyPr/>
                    <a:lstStyle/>
                    <a:p>
                      <a:pPr algn="ctr"/>
                      <a:r>
                        <a:rPr lang="en-SG" sz="1000" dirty="0">
                          <a:solidFill>
                            <a:sysClr val="windowText" lastClr="000000"/>
                          </a:solidFill>
                          <a:latin typeface="Century Gothic" panose="020B0502020202020204" pitchFamily="34" charset="0"/>
                        </a:rPr>
                        <a:t>400k</a:t>
                      </a:r>
                    </a:p>
                  </a:txBody>
                  <a:tcPr marL="91443" marR="91443" marT="45762" marB="45762">
                    <a:lnL w="12700" cap="flat" cmpd="sng" algn="ctr">
                      <a:solidFill>
                        <a:srgbClr val="0C64AF"/>
                      </a:solidFill>
                      <a:prstDash val="solid"/>
                      <a:round/>
                      <a:headEnd type="none" w="med" len="med"/>
                      <a:tailEnd type="none" w="med" len="med"/>
                    </a:lnL>
                    <a:lnR w="12700" cap="flat" cmpd="sng" algn="ctr">
                      <a:solidFill>
                        <a:srgbClr val="0C64AF"/>
                      </a:solidFill>
                      <a:prstDash val="solid"/>
                      <a:round/>
                      <a:headEnd type="none" w="med" len="med"/>
                      <a:tailEnd type="none" w="med" len="med"/>
                    </a:lnR>
                    <a:lnT w="12700" cap="flat" cmpd="sng" algn="ctr">
                      <a:solidFill>
                        <a:srgbClr val="0C64AF"/>
                      </a:solidFill>
                      <a:prstDash val="solid"/>
                      <a:round/>
                      <a:headEnd type="none" w="med" len="med"/>
                      <a:tailEnd type="none" w="med" len="med"/>
                    </a:lnT>
                    <a:lnB w="12700" cap="flat" cmpd="sng" algn="ctr">
                      <a:solidFill>
                        <a:srgbClr val="0C64AF"/>
                      </a:solidFill>
                      <a:prstDash val="solid"/>
                      <a:round/>
                      <a:headEnd type="none" w="med" len="med"/>
                      <a:tailEnd type="none" w="med" len="med"/>
                    </a:lnB>
                  </a:tcPr>
                </a:tc>
                <a:tc>
                  <a:txBody>
                    <a:bodyPr/>
                    <a:lstStyle/>
                    <a:p>
                      <a:pPr algn="ctr"/>
                      <a:r>
                        <a:rPr lang="en-SG" sz="1000" dirty="0">
                          <a:solidFill>
                            <a:sysClr val="windowText" lastClr="000000"/>
                          </a:solidFill>
                          <a:latin typeface="Century Gothic" panose="020B0502020202020204" pitchFamily="34" charset="0"/>
                        </a:rPr>
                        <a:t>1.8M</a:t>
                      </a:r>
                    </a:p>
                  </a:txBody>
                  <a:tcPr marL="91443" marR="91443" marT="45762" marB="45762">
                    <a:lnL w="12700" cap="flat" cmpd="sng" algn="ctr">
                      <a:solidFill>
                        <a:srgbClr val="0C64AF"/>
                      </a:solidFill>
                      <a:prstDash val="solid"/>
                      <a:round/>
                      <a:headEnd type="none" w="med" len="med"/>
                      <a:tailEnd type="none" w="med" len="med"/>
                    </a:lnL>
                    <a:lnR w="12700" cap="flat" cmpd="sng" algn="ctr">
                      <a:solidFill>
                        <a:srgbClr val="0C64AF"/>
                      </a:solidFill>
                      <a:prstDash val="solid"/>
                      <a:round/>
                      <a:headEnd type="none" w="med" len="med"/>
                      <a:tailEnd type="none" w="med" len="med"/>
                    </a:lnR>
                    <a:lnT w="12700" cap="flat" cmpd="sng" algn="ctr">
                      <a:solidFill>
                        <a:srgbClr val="0C64AF"/>
                      </a:solidFill>
                      <a:prstDash val="solid"/>
                      <a:round/>
                      <a:headEnd type="none" w="med" len="med"/>
                      <a:tailEnd type="none" w="med" len="med"/>
                    </a:lnT>
                    <a:lnB w="12700" cap="flat" cmpd="sng" algn="ctr">
                      <a:solidFill>
                        <a:srgbClr val="0C64AF"/>
                      </a:solidFill>
                      <a:prstDash val="solid"/>
                      <a:round/>
                      <a:headEnd type="none" w="med" len="med"/>
                      <a:tailEnd type="none" w="med" len="med"/>
                    </a:lnB>
                  </a:tcPr>
                </a:tc>
                <a:tc>
                  <a:txBody>
                    <a:bodyPr/>
                    <a:lstStyle/>
                    <a:p>
                      <a:pPr algn="ctr"/>
                      <a:r>
                        <a:rPr lang="en-SG" sz="1000" dirty="0">
                          <a:solidFill>
                            <a:sysClr val="windowText" lastClr="000000"/>
                          </a:solidFill>
                          <a:latin typeface="Century Gothic" panose="020B0502020202020204" pitchFamily="34" charset="0"/>
                        </a:rPr>
                        <a:t>5.2M</a:t>
                      </a:r>
                    </a:p>
                  </a:txBody>
                  <a:tcPr marL="91443" marR="91443" marT="45762" marB="45762">
                    <a:lnL w="12700" cap="flat" cmpd="sng" algn="ctr">
                      <a:solidFill>
                        <a:srgbClr val="0C64AF"/>
                      </a:solidFill>
                      <a:prstDash val="solid"/>
                      <a:round/>
                      <a:headEnd type="none" w="med" len="med"/>
                      <a:tailEnd type="none" w="med" len="med"/>
                    </a:lnL>
                    <a:lnR w="12700" cap="flat" cmpd="sng" algn="ctr">
                      <a:solidFill>
                        <a:srgbClr val="0C64AF"/>
                      </a:solidFill>
                      <a:prstDash val="solid"/>
                      <a:round/>
                      <a:headEnd type="none" w="med" len="med"/>
                      <a:tailEnd type="none" w="med" len="med"/>
                    </a:lnR>
                    <a:lnT w="12700" cap="flat" cmpd="sng" algn="ctr">
                      <a:solidFill>
                        <a:srgbClr val="0C64AF"/>
                      </a:solidFill>
                      <a:prstDash val="solid"/>
                      <a:round/>
                      <a:headEnd type="none" w="med" len="med"/>
                      <a:tailEnd type="none" w="med" len="med"/>
                    </a:lnT>
                    <a:lnB w="12700" cap="flat" cmpd="sng" algn="ctr">
                      <a:solidFill>
                        <a:srgbClr val="0C64AF"/>
                      </a:solidFill>
                      <a:prstDash val="solid"/>
                      <a:round/>
                      <a:headEnd type="none" w="med" len="med"/>
                      <a:tailEnd type="none" w="med" len="med"/>
                    </a:lnB>
                  </a:tcPr>
                </a:tc>
                <a:extLst>
                  <a:ext uri="{0D108BD9-81ED-4DB2-BD59-A6C34878D82A}">
                    <a16:rowId xmlns:a16="http://schemas.microsoft.com/office/drawing/2014/main" val="592231764"/>
                  </a:ext>
                </a:extLst>
              </a:tr>
              <a:tr h="244063">
                <a:tc>
                  <a:txBody>
                    <a:bodyPr/>
                    <a:lstStyle/>
                    <a:p>
                      <a:pPr algn="ctr"/>
                      <a:r>
                        <a:rPr lang="zh-CN" altLang="en-US" sz="1000" b="1" dirty="0">
                          <a:solidFill>
                            <a:sysClr val="windowText" lastClr="000000"/>
                          </a:solidFill>
                          <a:latin typeface="Century Gothic" panose="020B0502020202020204" pitchFamily="34" charset="0"/>
                        </a:rPr>
                        <a:t>总共</a:t>
                      </a:r>
                      <a:endParaRPr lang="en-SG" sz="1000" b="1" dirty="0">
                        <a:solidFill>
                          <a:sysClr val="windowText" lastClr="000000"/>
                        </a:solidFill>
                        <a:latin typeface="Century Gothic" panose="020B0502020202020204" pitchFamily="34" charset="0"/>
                      </a:endParaRPr>
                    </a:p>
                  </a:txBody>
                  <a:tcPr marL="91443" marR="91443" marT="45762" marB="45762">
                    <a:lnL w="12700" cap="flat" cmpd="sng" algn="ctr">
                      <a:solidFill>
                        <a:srgbClr val="0C64AF"/>
                      </a:solidFill>
                      <a:prstDash val="solid"/>
                      <a:round/>
                      <a:headEnd type="none" w="med" len="med"/>
                      <a:tailEnd type="none" w="med" len="med"/>
                    </a:lnL>
                    <a:lnR w="12700" cap="flat" cmpd="sng" algn="ctr">
                      <a:solidFill>
                        <a:srgbClr val="0C64AF"/>
                      </a:solidFill>
                      <a:prstDash val="solid"/>
                      <a:round/>
                      <a:headEnd type="none" w="med" len="med"/>
                      <a:tailEnd type="none" w="med" len="med"/>
                    </a:lnR>
                    <a:lnT w="12700" cap="flat" cmpd="sng" algn="ctr">
                      <a:solidFill>
                        <a:srgbClr val="0C64AF"/>
                      </a:solidFill>
                      <a:prstDash val="solid"/>
                      <a:round/>
                      <a:headEnd type="none" w="med" len="med"/>
                      <a:tailEnd type="none" w="med" len="med"/>
                    </a:lnT>
                    <a:lnB w="12700" cap="flat" cmpd="sng" algn="ctr">
                      <a:solidFill>
                        <a:srgbClr val="0C64AF"/>
                      </a:solidFill>
                      <a:prstDash val="solid"/>
                      <a:round/>
                      <a:headEnd type="none" w="med" len="med"/>
                      <a:tailEnd type="none" w="med" len="med"/>
                    </a:lnB>
                  </a:tcPr>
                </a:tc>
                <a:tc>
                  <a:txBody>
                    <a:bodyPr/>
                    <a:lstStyle/>
                    <a:p>
                      <a:pPr algn="ctr"/>
                      <a:r>
                        <a:rPr lang="en-SG" sz="1000" b="1" dirty="0">
                          <a:solidFill>
                            <a:sysClr val="windowText" lastClr="000000"/>
                          </a:solidFill>
                          <a:latin typeface="Century Gothic" panose="020B0502020202020204" pitchFamily="34" charset="0"/>
                        </a:rPr>
                        <a:t>120k</a:t>
                      </a:r>
                    </a:p>
                  </a:txBody>
                  <a:tcPr marL="91443" marR="91443" marT="45762" marB="45762">
                    <a:lnL w="12700" cap="flat" cmpd="sng" algn="ctr">
                      <a:solidFill>
                        <a:srgbClr val="0C64AF"/>
                      </a:solidFill>
                      <a:prstDash val="solid"/>
                      <a:round/>
                      <a:headEnd type="none" w="med" len="med"/>
                      <a:tailEnd type="none" w="med" len="med"/>
                    </a:lnL>
                    <a:lnR w="12700" cap="flat" cmpd="sng" algn="ctr">
                      <a:solidFill>
                        <a:srgbClr val="0C64AF"/>
                      </a:solidFill>
                      <a:prstDash val="solid"/>
                      <a:round/>
                      <a:headEnd type="none" w="med" len="med"/>
                      <a:tailEnd type="none" w="med" len="med"/>
                    </a:lnR>
                    <a:lnT w="12700" cap="flat" cmpd="sng" algn="ctr">
                      <a:solidFill>
                        <a:srgbClr val="0C64AF"/>
                      </a:solidFill>
                      <a:prstDash val="solid"/>
                      <a:round/>
                      <a:headEnd type="none" w="med" len="med"/>
                      <a:tailEnd type="none" w="med" len="med"/>
                    </a:lnT>
                    <a:lnB w="12700" cap="flat" cmpd="sng" algn="ctr">
                      <a:solidFill>
                        <a:srgbClr val="0C64AF"/>
                      </a:solidFill>
                      <a:prstDash val="solid"/>
                      <a:round/>
                      <a:headEnd type="none" w="med" len="med"/>
                      <a:tailEnd type="none" w="med" len="med"/>
                    </a:lnB>
                  </a:tcPr>
                </a:tc>
                <a:tc>
                  <a:txBody>
                    <a:bodyPr/>
                    <a:lstStyle/>
                    <a:p>
                      <a:pPr algn="ctr"/>
                      <a:r>
                        <a:rPr lang="en-SG" sz="1000" b="1" dirty="0">
                          <a:solidFill>
                            <a:sysClr val="windowText" lastClr="000000"/>
                          </a:solidFill>
                          <a:latin typeface="Century Gothic" panose="020B0502020202020204" pitchFamily="34" charset="0"/>
                        </a:rPr>
                        <a:t>3.4M</a:t>
                      </a:r>
                    </a:p>
                  </a:txBody>
                  <a:tcPr marL="91443" marR="91443" marT="45762" marB="45762">
                    <a:lnL w="12700" cap="flat" cmpd="sng" algn="ctr">
                      <a:solidFill>
                        <a:srgbClr val="0C64AF"/>
                      </a:solidFill>
                      <a:prstDash val="solid"/>
                      <a:round/>
                      <a:headEnd type="none" w="med" len="med"/>
                      <a:tailEnd type="none" w="med" len="med"/>
                    </a:lnL>
                    <a:lnR w="12700" cap="flat" cmpd="sng" algn="ctr">
                      <a:solidFill>
                        <a:srgbClr val="0C64AF"/>
                      </a:solidFill>
                      <a:prstDash val="solid"/>
                      <a:round/>
                      <a:headEnd type="none" w="med" len="med"/>
                      <a:tailEnd type="none" w="med" len="med"/>
                    </a:lnR>
                    <a:lnT w="12700" cap="flat" cmpd="sng" algn="ctr">
                      <a:solidFill>
                        <a:srgbClr val="0C64AF"/>
                      </a:solidFill>
                      <a:prstDash val="solid"/>
                      <a:round/>
                      <a:headEnd type="none" w="med" len="med"/>
                      <a:tailEnd type="none" w="med" len="med"/>
                    </a:lnT>
                    <a:lnB w="12700" cap="flat" cmpd="sng" algn="ctr">
                      <a:solidFill>
                        <a:srgbClr val="0C64AF"/>
                      </a:solidFill>
                      <a:prstDash val="solid"/>
                      <a:round/>
                      <a:headEnd type="none" w="med" len="med"/>
                      <a:tailEnd type="none" w="med" len="med"/>
                    </a:lnB>
                  </a:tcPr>
                </a:tc>
                <a:tc>
                  <a:txBody>
                    <a:bodyPr/>
                    <a:lstStyle/>
                    <a:p>
                      <a:pPr algn="ctr"/>
                      <a:r>
                        <a:rPr lang="en-SG" sz="1000" b="1" dirty="0">
                          <a:solidFill>
                            <a:sysClr val="windowText" lastClr="000000"/>
                          </a:solidFill>
                          <a:latin typeface="Century Gothic" panose="020B0502020202020204" pitchFamily="34" charset="0"/>
                        </a:rPr>
                        <a:t>11.4M</a:t>
                      </a:r>
                    </a:p>
                  </a:txBody>
                  <a:tcPr marL="91443" marR="91443" marT="45762" marB="45762">
                    <a:lnL w="12700" cap="flat" cmpd="sng" algn="ctr">
                      <a:solidFill>
                        <a:srgbClr val="0C64AF"/>
                      </a:solidFill>
                      <a:prstDash val="solid"/>
                      <a:round/>
                      <a:headEnd type="none" w="med" len="med"/>
                      <a:tailEnd type="none" w="med" len="med"/>
                    </a:lnL>
                    <a:lnR w="12700" cap="flat" cmpd="sng" algn="ctr">
                      <a:solidFill>
                        <a:srgbClr val="0C64AF"/>
                      </a:solidFill>
                      <a:prstDash val="solid"/>
                      <a:round/>
                      <a:headEnd type="none" w="med" len="med"/>
                      <a:tailEnd type="none" w="med" len="med"/>
                    </a:lnR>
                    <a:lnT w="12700" cap="flat" cmpd="sng" algn="ctr">
                      <a:solidFill>
                        <a:srgbClr val="0C64AF"/>
                      </a:solidFill>
                      <a:prstDash val="solid"/>
                      <a:round/>
                      <a:headEnd type="none" w="med" len="med"/>
                      <a:tailEnd type="none" w="med" len="med"/>
                    </a:lnT>
                    <a:lnB w="12700" cap="flat" cmpd="sng" algn="ctr">
                      <a:solidFill>
                        <a:srgbClr val="0C64AF"/>
                      </a:solidFill>
                      <a:prstDash val="solid"/>
                      <a:round/>
                      <a:headEnd type="none" w="med" len="med"/>
                      <a:tailEnd type="none" w="med" len="med"/>
                    </a:lnB>
                  </a:tcPr>
                </a:tc>
                <a:tc>
                  <a:txBody>
                    <a:bodyPr/>
                    <a:lstStyle/>
                    <a:p>
                      <a:pPr algn="ctr"/>
                      <a:r>
                        <a:rPr lang="en-SG" sz="1000" b="1" dirty="0">
                          <a:solidFill>
                            <a:sysClr val="windowText" lastClr="000000"/>
                          </a:solidFill>
                          <a:latin typeface="Century Gothic" panose="020B0502020202020204" pitchFamily="34" charset="0"/>
                        </a:rPr>
                        <a:t>33.2M</a:t>
                      </a:r>
                    </a:p>
                  </a:txBody>
                  <a:tcPr marL="91443" marR="91443" marT="45762" marB="45762">
                    <a:lnL w="12700" cap="flat" cmpd="sng" algn="ctr">
                      <a:solidFill>
                        <a:srgbClr val="0C64AF"/>
                      </a:solidFill>
                      <a:prstDash val="solid"/>
                      <a:round/>
                      <a:headEnd type="none" w="med" len="med"/>
                      <a:tailEnd type="none" w="med" len="med"/>
                    </a:lnL>
                    <a:lnR w="12700" cap="flat" cmpd="sng" algn="ctr">
                      <a:solidFill>
                        <a:srgbClr val="0C64AF"/>
                      </a:solidFill>
                      <a:prstDash val="solid"/>
                      <a:round/>
                      <a:headEnd type="none" w="med" len="med"/>
                      <a:tailEnd type="none" w="med" len="med"/>
                    </a:lnR>
                    <a:lnT w="12700" cap="flat" cmpd="sng" algn="ctr">
                      <a:solidFill>
                        <a:srgbClr val="0C64AF"/>
                      </a:solidFill>
                      <a:prstDash val="solid"/>
                      <a:round/>
                      <a:headEnd type="none" w="med" len="med"/>
                      <a:tailEnd type="none" w="med" len="med"/>
                    </a:lnT>
                    <a:lnB w="12700" cap="flat" cmpd="sng" algn="ctr">
                      <a:solidFill>
                        <a:srgbClr val="0C64AF"/>
                      </a:solidFill>
                      <a:prstDash val="solid"/>
                      <a:round/>
                      <a:headEnd type="none" w="med" len="med"/>
                      <a:tailEnd type="none" w="med" len="med"/>
                    </a:lnB>
                  </a:tcPr>
                </a:tc>
                <a:extLst>
                  <a:ext uri="{0D108BD9-81ED-4DB2-BD59-A6C34878D82A}">
                    <a16:rowId xmlns:a16="http://schemas.microsoft.com/office/drawing/2014/main" val="2738305348"/>
                  </a:ext>
                </a:extLst>
              </a:tr>
            </a:tbl>
          </a:graphicData>
        </a:graphic>
      </p:graphicFrame>
      <p:pic>
        <p:nvPicPr>
          <p:cNvPr id="60457" name="Graphic 17" descr="Upward trend">
            <a:extLst>
              <a:ext uri="{FF2B5EF4-FFF2-40B4-BE49-F238E27FC236}">
                <a16:creationId xmlns:a16="http://schemas.microsoft.com/office/drawing/2014/main" id="{615115F4-79CF-4E91-BE85-59F6FECEFC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0288" y="1779588"/>
            <a:ext cx="1585912"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58" name="Rectangle 10">
            <a:extLst>
              <a:ext uri="{FF2B5EF4-FFF2-40B4-BE49-F238E27FC236}">
                <a16:creationId xmlns:a16="http://schemas.microsoft.com/office/drawing/2014/main" id="{B3BC7D7C-B8FD-44D3-AEAC-561335DAF7D7}"/>
              </a:ext>
            </a:extLst>
          </p:cNvPr>
          <p:cNvSpPr>
            <a:spLocks noChangeArrowheads="1"/>
          </p:cNvSpPr>
          <p:nvPr/>
        </p:nvSpPr>
        <p:spPr bwMode="auto">
          <a:xfrm>
            <a:off x="0" y="4927600"/>
            <a:ext cx="28860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SG" altLang="en-US" sz="800">
                <a:solidFill>
                  <a:schemeClr val="bg1"/>
                </a:solidFill>
                <a:latin typeface="Century Gothic" panose="020B0502020202020204" pitchFamily="34" charset="0"/>
              </a:rPr>
              <a:t>Company Confidential. Strictly for Internal Circulation.</a:t>
            </a:r>
          </a:p>
        </p:txBody>
      </p:sp>
      <p:pic>
        <p:nvPicPr>
          <p:cNvPr id="60459" name="Picture 12">
            <a:extLst>
              <a:ext uri="{FF2B5EF4-FFF2-40B4-BE49-F238E27FC236}">
                <a16:creationId xmlns:a16="http://schemas.microsoft.com/office/drawing/2014/main" id="{3A6AB570-C8EA-429E-8EE8-D9CF2044CD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0450" y="31750"/>
            <a:ext cx="42386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0" grpId="0"/>
      <p:bldP spid="14" grpId="0" animBg="1"/>
      <p:bldP spid="15" grpId="0" animBg="1"/>
      <p:bldP spid="16"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2" descr="https://pbs.twimg.com/profile_images/816441569901301760/PPQKnHHM_400x400.jpg">
            <a:extLst>
              <a:ext uri="{FF2B5EF4-FFF2-40B4-BE49-F238E27FC236}">
                <a16:creationId xmlns:a16="http://schemas.microsoft.com/office/drawing/2014/main" id="{EC9D30D3-574D-48D5-93BE-079CD419374D}"/>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26860" y="1356136"/>
            <a:ext cx="747788" cy="747788"/>
          </a:xfrm>
          <a:prstGeom prst="rect">
            <a:avLst/>
          </a:prstGeom>
          <a:noFill/>
          <a:extLst>
            <a:ext uri="{909E8E84-426E-40DD-AFC4-6F175D3DCCD1}">
              <a14:hiddenFill xmlns:a14="http://schemas.microsoft.com/office/drawing/2010/main">
                <a:solidFill>
                  <a:srgbClr val="FFFFFF"/>
                </a:solidFill>
              </a14:hiddenFill>
            </a:ext>
          </a:extLst>
        </p:spPr>
      </p:pic>
      <p:sp>
        <p:nvSpPr>
          <p:cNvPr id="62467" name="Shape 131">
            <a:extLst>
              <a:ext uri="{FF2B5EF4-FFF2-40B4-BE49-F238E27FC236}">
                <a16:creationId xmlns:a16="http://schemas.microsoft.com/office/drawing/2014/main" id="{0D3697A7-8D48-49F7-9976-683CBC2ACC6A}"/>
              </a:ext>
            </a:extLst>
          </p:cNvPr>
          <p:cNvSpPr txBox="1">
            <a:spLocks noGrp="1" noChangeArrowheads="1"/>
          </p:cNvSpPr>
          <p:nvPr>
            <p:ph type="ctrTitle" idx="4294967295"/>
          </p:nvPr>
        </p:nvSpPr>
        <p:spPr>
          <a:xfrm>
            <a:off x="419100" y="271463"/>
            <a:ext cx="5081588" cy="625475"/>
          </a:xfrm>
        </p:spPr>
        <p:txBody>
          <a:bodyPr/>
          <a:lstStyle/>
          <a:p>
            <a:pPr eaLnBrk="1" hangingPunct="1">
              <a:buClr>
                <a:srgbClr val="FFFFFF"/>
              </a:buClr>
              <a:buFont typeface="Dosis"/>
              <a:buNone/>
            </a:pPr>
            <a:r>
              <a:rPr lang="zh-CN" altLang="en-US" sz="3200" b="1" dirty="0">
                <a:solidFill>
                  <a:srgbClr val="0C64AF"/>
                </a:solidFill>
                <a:latin typeface="Century Gothic" panose="020B0502020202020204" pitchFamily="34" charset="0"/>
                <a:ea typeface="Dosis"/>
                <a:cs typeface="Dosis"/>
                <a:sym typeface="Dosis"/>
              </a:rPr>
              <a:t>客户管道</a:t>
            </a:r>
            <a:endParaRPr lang="en-US" altLang="en-US" sz="1000" dirty="0">
              <a:solidFill>
                <a:schemeClr val="tx1"/>
              </a:solidFill>
              <a:latin typeface="Century Gothic" panose="020B0502020202020204" pitchFamily="34" charset="0"/>
              <a:ea typeface="Dosis"/>
              <a:cs typeface="Dosis"/>
              <a:sym typeface="Dosis"/>
            </a:endParaRPr>
          </a:p>
        </p:txBody>
      </p:sp>
      <p:sp>
        <p:nvSpPr>
          <p:cNvPr id="21" name="Flowchart: Process 20">
            <a:extLst>
              <a:ext uri="{FF2B5EF4-FFF2-40B4-BE49-F238E27FC236}">
                <a16:creationId xmlns:a16="http://schemas.microsoft.com/office/drawing/2014/main" id="{D95ED842-8FB5-49F2-8391-71527FA8C6C1}"/>
              </a:ext>
            </a:extLst>
          </p:cNvPr>
          <p:cNvSpPr/>
          <p:nvPr/>
        </p:nvSpPr>
        <p:spPr>
          <a:xfrm>
            <a:off x="7202488" y="0"/>
            <a:ext cx="1941512" cy="5143500"/>
          </a:xfrm>
          <a:prstGeom prst="flowChartProcess">
            <a:avLst/>
          </a:prstGeom>
          <a:gradFill flip="none" rotWithShape="1">
            <a:gsLst>
              <a:gs pos="0">
                <a:srgbClr val="0C64AF"/>
              </a:gs>
              <a:gs pos="100000">
                <a:srgbClr val="46C3C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SG" altLang="en-US">
              <a:solidFill>
                <a:srgbClr val="FFFFFF"/>
              </a:solidFill>
            </a:endParaRPr>
          </a:p>
        </p:txBody>
      </p:sp>
      <p:pic>
        <p:nvPicPr>
          <p:cNvPr id="62469" name="Graphic 5" descr="Handshake">
            <a:extLst>
              <a:ext uri="{FF2B5EF4-FFF2-40B4-BE49-F238E27FC236}">
                <a16:creationId xmlns:a16="http://schemas.microsoft.com/office/drawing/2014/main" id="{6AE1FA39-4628-49AA-B93E-6B409EE7DF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6475" y="1754188"/>
            <a:ext cx="1635125" cy="163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val 10">
            <a:extLst>
              <a:ext uri="{FF2B5EF4-FFF2-40B4-BE49-F238E27FC236}">
                <a16:creationId xmlns:a16="http://schemas.microsoft.com/office/drawing/2014/main" id="{1069EF44-2F2A-4493-B7C4-CE1B38ED54E4}"/>
              </a:ext>
            </a:extLst>
          </p:cNvPr>
          <p:cNvSpPr/>
          <p:nvPr/>
        </p:nvSpPr>
        <p:spPr>
          <a:xfrm>
            <a:off x="666750" y="1212850"/>
            <a:ext cx="4013200" cy="3376613"/>
          </a:xfrm>
          <a:prstGeom prst="ellipse">
            <a:avLst/>
          </a:prstGeom>
          <a:noFill/>
          <a:ln w="57150">
            <a:solidFill>
              <a:srgbClr val="0C64A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SG" altLang="en-US">
              <a:solidFill>
                <a:srgbClr val="FFFFFF"/>
              </a:solidFill>
            </a:endParaRPr>
          </a:p>
        </p:txBody>
      </p:sp>
      <p:sp>
        <p:nvSpPr>
          <p:cNvPr id="14" name="Oval 13">
            <a:extLst>
              <a:ext uri="{FF2B5EF4-FFF2-40B4-BE49-F238E27FC236}">
                <a16:creationId xmlns:a16="http://schemas.microsoft.com/office/drawing/2014/main" id="{832BEC03-144A-4D5B-9800-3D6E34537F95}"/>
              </a:ext>
            </a:extLst>
          </p:cNvPr>
          <p:cNvSpPr/>
          <p:nvPr/>
        </p:nvSpPr>
        <p:spPr>
          <a:xfrm>
            <a:off x="3378200" y="1409700"/>
            <a:ext cx="3222625" cy="2860675"/>
          </a:xfrm>
          <a:prstGeom prst="ellipse">
            <a:avLst/>
          </a:prstGeom>
          <a:noFill/>
          <a:ln w="57150">
            <a:solidFill>
              <a:srgbClr val="46C3C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SG" altLang="en-US">
              <a:solidFill>
                <a:srgbClr val="FFFFFF"/>
              </a:solidFill>
            </a:endParaRPr>
          </a:p>
        </p:txBody>
      </p:sp>
      <p:pic>
        <p:nvPicPr>
          <p:cNvPr id="15" name="Picture 14">
            <a:extLst>
              <a:ext uri="{FF2B5EF4-FFF2-40B4-BE49-F238E27FC236}">
                <a16:creationId xmlns:a16="http://schemas.microsoft.com/office/drawing/2014/main" id="{3687D4B6-11CA-48DC-A023-67AD0CECF162}"/>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488402" y="2406610"/>
            <a:ext cx="1093243" cy="263921"/>
          </a:xfrm>
          <a:prstGeom prst="rect">
            <a:avLst/>
          </a:prstGeom>
        </p:spPr>
      </p:pic>
      <p:pic>
        <p:nvPicPr>
          <p:cNvPr id="16" name="Picture 15">
            <a:extLst>
              <a:ext uri="{FF2B5EF4-FFF2-40B4-BE49-F238E27FC236}">
                <a16:creationId xmlns:a16="http://schemas.microsoft.com/office/drawing/2014/main" id="{F3DAFB43-01F5-46E9-BBDB-D149DD44325D}"/>
              </a:ext>
            </a:extLst>
          </p:cNvPr>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478757" y="2975467"/>
            <a:ext cx="1093243" cy="246086"/>
          </a:xfrm>
          <a:prstGeom prst="rect">
            <a:avLst/>
          </a:prstGeom>
        </p:spPr>
      </p:pic>
      <p:pic>
        <p:nvPicPr>
          <p:cNvPr id="17" name="Picture 16">
            <a:extLst>
              <a:ext uri="{FF2B5EF4-FFF2-40B4-BE49-F238E27FC236}">
                <a16:creationId xmlns:a16="http://schemas.microsoft.com/office/drawing/2014/main" id="{0D64D3B1-82CD-49CA-9F0C-845DD83B93BD}"/>
              </a:ext>
            </a:extLst>
          </p:cNvPr>
          <p:cNvPicPr>
            <a:picLocks noChangeAspect="1"/>
          </p:cNvPicPr>
          <p:nvPr/>
        </p:nvPicPr>
        <p:blipFill>
          <a:blip r:embed="rId7">
            <a:duotone>
              <a:schemeClr val="accent1">
                <a:shade val="45000"/>
                <a:satMod val="135000"/>
              </a:schemeClr>
              <a:prstClr val="white"/>
            </a:duotone>
          </a:blip>
          <a:stretch>
            <a:fillRect/>
          </a:stretch>
        </p:blipFill>
        <p:spPr>
          <a:xfrm>
            <a:off x="1037594" y="3162718"/>
            <a:ext cx="1072125" cy="453262"/>
          </a:xfrm>
          <a:prstGeom prst="rect">
            <a:avLst/>
          </a:prstGeom>
        </p:spPr>
      </p:pic>
      <p:pic>
        <p:nvPicPr>
          <p:cNvPr id="1026" name="Picture 2" descr="https://media.licdn.com/dms/image/C510BAQGmI6vPNsVUbA/company-logo_200_200/0?e=2159024400&amp;v=beta&amp;t=Z4KcO9GMgCEBsleICZVLI7eHKFXuEh5wvVCCA_yli7w">
            <a:extLst>
              <a:ext uri="{FF2B5EF4-FFF2-40B4-BE49-F238E27FC236}">
                <a16:creationId xmlns:a16="http://schemas.microsoft.com/office/drawing/2014/main" id="{0B1D00E0-0A6E-44FD-B2D7-EFA30130F79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t="32774" b="14632"/>
          <a:stretch>
            <a:fillRect/>
          </a:stretch>
        </p:blipFill>
        <p:spPr bwMode="auto">
          <a:xfrm>
            <a:off x="1519238" y="1590675"/>
            <a:ext cx="1073150"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a:extLst>
              <a:ext uri="{FF2B5EF4-FFF2-40B4-BE49-F238E27FC236}">
                <a16:creationId xmlns:a16="http://schemas.microsoft.com/office/drawing/2014/main" id="{8A93413A-7E9E-44B8-921E-9C347BA31EF4}"/>
              </a:ext>
            </a:extLst>
          </p:cNvPr>
          <p:cNvPicPr>
            <a:picLocks noChangeAspect="1" noChangeArrowheads="1"/>
          </p:cNvPicPr>
          <p:nvPr/>
        </p:nvPicPr>
        <p:blipFill rotWithShape="1">
          <a:blip r:embed="rId9">
            <a:duotone>
              <a:schemeClr val="accent1">
                <a:shade val="45000"/>
                <a:satMod val="135000"/>
              </a:schemeClr>
              <a:prstClr val="white"/>
            </a:duotone>
            <a:extLst>
              <a:ext uri="{28A0092B-C50C-407E-A947-70E740481C1C}">
                <a14:useLocalDpi xmlns:a14="http://schemas.microsoft.com/office/drawing/2010/main" val="0"/>
              </a:ext>
            </a:extLst>
          </a:blip>
          <a:srcRect l="22827" t="31480" r="17790" b="37047"/>
          <a:stretch/>
        </p:blipFill>
        <p:spPr bwMode="auto">
          <a:xfrm>
            <a:off x="1037594" y="2156441"/>
            <a:ext cx="1208200" cy="4532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FEF2623-6C0E-429F-BA5E-00344028827B}"/>
              </a:ext>
            </a:extLst>
          </p:cNvPr>
          <p:cNvPicPr>
            <a:picLocks noChangeAspect="1" noChangeArrowheads="1"/>
          </p:cNvPicPr>
          <p:nvPr/>
        </p:nvPicPr>
        <p:blipFill rotWithShape="1">
          <a:blip r:embed="rId10">
            <a:duotone>
              <a:schemeClr val="accent4">
                <a:shade val="45000"/>
                <a:satMod val="135000"/>
              </a:schemeClr>
              <a:prstClr val="white"/>
            </a:duotone>
            <a:extLst>
              <a:ext uri="{28A0092B-C50C-407E-A947-70E740481C1C}">
                <a14:useLocalDpi xmlns:a14="http://schemas.microsoft.com/office/drawing/2010/main" val="0"/>
              </a:ext>
            </a:extLst>
          </a:blip>
          <a:srcRect t="15333" b="16114"/>
          <a:stretch/>
        </p:blipFill>
        <p:spPr bwMode="auto">
          <a:xfrm>
            <a:off x="4832642" y="3065552"/>
            <a:ext cx="1071563" cy="7345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0CAAC85-0D0A-4C14-96E5-B0A62E41D096}"/>
              </a:ext>
            </a:extLst>
          </p:cNvPr>
          <p:cNvPicPr>
            <a:picLocks noChangeAspect="1"/>
          </p:cNvPicPr>
          <p:nvPr/>
        </p:nvPicPr>
        <p:blipFill>
          <a:blip r:embed="rId11">
            <a:duotone>
              <a:schemeClr val="accent1">
                <a:shade val="45000"/>
                <a:satMod val="135000"/>
              </a:schemeClr>
              <a:prstClr val="white"/>
            </a:duotone>
          </a:blip>
          <a:stretch>
            <a:fillRect/>
          </a:stretch>
        </p:blipFill>
        <p:spPr>
          <a:xfrm>
            <a:off x="2691197" y="3605869"/>
            <a:ext cx="780800" cy="780800"/>
          </a:xfrm>
          <a:prstGeom prst="rect">
            <a:avLst/>
          </a:prstGeom>
        </p:spPr>
      </p:pic>
      <p:sp>
        <p:nvSpPr>
          <p:cNvPr id="5" name="TextBox 4">
            <a:extLst>
              <a:ext uri="{FF2B5EF4-FFF2-40B4-BE49-F238E27FC236}">
                <a16:creationId xmlns:a16="http://schemas.microsoft.com/office/drawing/2014/main" id="{A21EB5E9-F26E-4CA0-9303-CE5B7E5D0F61}"/>
              </a:ext>
            </a:extLst>
          </p:cNvPr>
          <p:cNvSpPr txBox="1">
            <a:spLocks noChangeArrowheads="1"/>
          </p:cNvSpPr>
          <p:nvPr/>
        </p:nvSpPr>
        <p:spPr bwMode="auto">
          <a:xfrm>
            <a:off x="92728" y="4478425"/>
            <a:ext cx="198644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zh-CN" altLang="en-US" b="1" dirty="0">
                <a:solidFill>
                  <a:srgbClr val="0C64AF"/>
                </a:solidFill>
                <a:latin typeface="Century Gothic" panose="020B0502020202020204" pitchFamily="34" charset="0"/>
              </a:rPr>
              <a:t>软件成分分析（</a:t>
            </a:r>
            <a:r>
              <a:rPr lang="en-US" altLang="zh-CN" b="1" dirty="0">
                <a:solidFill>
                  <a:srgbClr val="0C64AF"/>
                </a:solidFill>
                <a:latin typeface="Century Gothic" panose="020B0502020202020204" pitchFamily="34" charset="0"/>
              </a:rPr>
              <a:t>SCA</a:t>
            </a:r>
            <a:r>
              <a:rPr lang="zh-CN" altLang="en-US" b="1" dirty="0">
                <a:solidFill>
                  <a:srgbClr val="0C64AF"/>
                </a:solidFill>
                <a:latin typeface="Century Gothic" panose="020B0502020202020204" pitchFamily="34" charset="0"/>
              </a:rPr>
              <a:t>）</a:t>
            </a:r>
            <a:endParaRPr lang="en-SG" altLang="en-US" b="1" dirty="0">
              <a:solidFill>
                <a:srgbClr val="0C64AF"/>
              </a:solidFill>
              <a:latin typeface="Century Gothic" panose="020B0502020202020204" pitchFamily="34" charset="0"/>
            </a:endParaRPr>
          </a:p>
        </p:txBody>
      </p:sp>
      <p:sp>
        <p:nvSpPr>
          <p:cNvPr id="22" name="TextBox 21">
            <a:extLst>
              <a:ext uri="{FF2B5EF4-FFF2-40B4-BE49-F238E27FC236}">
                <a16:creationId xmlns:a16="http://schemas.microsoft.com/office/drawing/2014/main" id="{833E86CB-A053-4487-8328-C22504FA4652}"/>
              </a:ext>
            </a:extLst>
          </p:cNvPr>
          <p:cNvSpPr txBox="1">
            <a:spLocks noChangeArrowheads="1"/>
          </p:cNvSpPr>
          <p:nvPr/>
        </p:nvSpPr>
        <p:spPr bwMode="auto">
          <a:xfrm>
            <a:off x="5410200" y="4067175"/>
            <a:ext cx="1603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r>
              <a:rPr lang="zh-CN" altLang="en-US" b="1" dirty="0">
                <a:solidFill>
                  <a:srgbClr val="46C3CD"/>
                </a:solidFill>
                <a:latin typeface="Century Gothic" panose="020B0502020202020204" pitchFamily="34" charset="0"/>
              </a:rPr>
              <a:t>智能</a:t>
            </a:r>
            <a:r>
              <a:rPr lang="en-SG" altLang="en-US" b="1" dirty="0">
                <a:solidFill>
                  <a:srgbClr val="46C3CD"/>
                </a:solidFill>
                <a:latin typeface="Century Gothic" panose="020B0502020202020204" pitchFamily="34" charset="0"/>
              </a:rPr>
              <a:t> </a:t>
            </a:r>
          </a:p>
          <a:p>
            <a:pPr algn="r" eaLnBrk="1" hangingPunct="1"/>
            <a:r>
              <a:rPr lang="en-SG" altLang="en-US" b="1" dirty="0" err="1">
                <a:solidFill>
                  <a:srgbClr val="46C3CD"/>
                </a:solidFill>
                <a:latin typeface="Century Gothic" panose="020B0502020202020204" pitchFamily="34" charset="0"/>
              </a:rPr>
              <a:t>Fuzzer</a:t>
            </a:r>
            <a:endParaRPr lang="en-SG" altLang="en-US" b="1" dirty="0">
              <a:solidFill>
                <a:srgbClr val="46C3CD"/>
              </a:solidFill>
              <a:latin typeface="Century Gothic" panose="020B0502020202020204" pitchFamily="34" charset="0"/>
            </a:endParaRPr>
          </a:p>
        </p:txBody>
      </p:sp>
      <p:pic>
        <p:nvPicPr>
          <p:cNvPr id="8" name="Picture 7">
            <a:extLst>
              <a:ext uri="{FF2B5EF4-FFF2-40B4-BE49-F238E27FC236}">
                <a16:creationId xmlns:a16="http://schemas.microsoft.com/office/drawing/2014/main" id="{28786CAE-9412-4DA2-8CDE-00DA62967124}"/>
              </a:ext>
            </a:extLst>
          </p:cNvPr>
          <p:cNvPicPr>
            <a:picLocks noChangeAspect="1"/>
          </p:cNvPicPr>
          <p:nvPr/>
        </p:nvPicPr>
        <p:blipFill>
          <a:blip r:embed="rId12">
            <a:duotone>
              <a:schemeClr val="accent1">
                <a:shade val="45000"/>
                <a:satMod val="135000"/>
              </a:schemeClr>
              <a:prstClr val="white"/>
            </a:duotone>
          </a:blip>
          <a:stretch>
            <a:fillRect/>
          </a:stretch>
        </p:blipFill>
        <p:spPr>
          <a:xfrm>
            <a:off x="2287087" y="2943306"/>
            <a:ext cx="971048" cy="686488"/>
          </a:xfrm>
          <a:prstGeom prst="rect">
            <a:avLst/>
          </a:prstGeom>
        </p:spPr>
      </p:pic>
      <p:pic>
        <p:nvPicPr>
          <p:cNvPr id="10" name="Picture 9">
            <a:extLst>
              <a:ext uri="{FF2B5EF4-FFF2-40B4-BE49-F238E27FC236}">
                <a16:creationId xmlns:a16="http://schemas.microsoft.com/office/drawing/2014/main" id="{E2560649-57B3-4288-B392-E80C0247B70A}"/>
              </a:ext>
            </a:extLst>
          </p:cNvPr>
          <p:cNvPicPr>
            <a:picLocks noChangeAspect="1"/>
          </p:cNvPicPr>
          <p:nvPr/>
        </p:nvPicPr>
        <p:blipFill>
          <a:blip r:embed="rId13">
            <a:duotone>
              <a:schemeClr val="accent1">
                <a:shade val="45000"/>
                <a:satMod val="135000"/>
              </a:schemeClr>
              <a:prstClr val="white"/>
            </a:duotone>
          </a:blip>
          <a:stretch>
            <a:fillRect/>
          </a:stretch>
        </p:blipFill>
        <p:spPr>
          <a:xfrm>
            <a:off x="2398808" y="2075982"/>
            <a:ext cx="552436" cy="746299"/>
          </a:xfrm>
          <a:prstGeom prst="rect">
            <a:avLst/>
          </a:prstGeom>
        </p:spPr>
      </p:pic>
      <p:pic>
        <p:nvPicPr>
          <p:cNvPr id="24" name="Picture 23">
            <a:extLst>
              <a:ext uri="{FF2B5EF4-FFF2-40B4-BE49-F238E27FC236}">
                <a16:creationId xmlns:a16="http://schemas.microsoft.com/office/drawing/2014/main" id="{04FE894E-30ED-4FFE-B783-2C44ADC1F28F}"/>
              </a:ext>
            </a:extLst>
          </p:cNvPr>
          <p:cNvPicPr>
            <a:picLocks noChangeAspect="1"/>
          </p:cNvPicPr>
          <p:nvPr/>
        </p:nvPicPr>
        <p:blipFill>
          <a:blip r:embed="rId14">
            <a:duotone>
              <a:schemeClr val="accent4">
                <a:shade val="45000"/>
                <a:satMod val="135000"/>
              </a:schemeClr>
              <a:prstClr val="white"/>
            </a:duotone>
          </a:blip>
          <a:stretch>
            <a:fillRect/>
          </a:stretch>
        </p:blipFill>
        <p:spPr>
          <a:xfrm>
            <a:off x="4857083" y="2031360"/>
            <a:ext cx="1156905" cy="573194"/>
          </a:xfrm>
          <a:prstGeom prst="rect">
            <a:avLst/>
          </a:prstGeom>
        </p:spPr>
      </p:pic>
      <p:sp>
        <p:nvSpPr>
          <p:cNvPr id="62484" name="Rectangle 24">
            <a:extLst>
              <a:ext uri="{FF2B5EF4-FFF2-40B4-BE49-F238E27FC236}">
                <a16:creationId xmlns:a16="http://schemas.microsoft.com/office/drawing/2014/main" id="{95D93129-F4E1-4A0E-871B-632062F96A31}"/>
              </a:ext>
            </a:extLst>
          </p:cNvPr>
          <p:cNvSpPr>
            <a:spLocks noChangeArrowheads="1"/>
          </p:cNvSpPr>
          <p:nvPr/>
        </p:nvSpPr>
        <p:spPr bwMode="auto">
          <a:xfrm>
            <a:off x="465138" y="798513"/>
            <a:ext cx="574708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zh-CN" altLang="en-US" b="1" dirty="0">
                <a:solidFill>
                  <a:srgbClr val="46C3CD"/>
                </a:solidFill>
                <a:latin typeface="Century Gothic" panose="020B0502020202020204" pitchFamily="34" charset="0"/>
              </a:rPr>
              <a:t>当前大部分客户对</a:t>
            </a:r>
            <a:r>
              <a:rPr lang="en-US" altLang="zh-CN" b="1" dirty="0" err="1">
                <a:solidFill>
                  <a:srgbClr val="46C3CD"/>
                </a:solidFill>
                <a:latin typeface="Century Gothic" panose="020B0502020202020204" pitchFamily="34" charset="0"/>
              </a:rPr>
              <a:t>Scantist</a:t>
            </a:r>
            <a:r>
              <a:rPr lang="zh-CN" altLang="en-US" b="1" dirty="0">
                <a:solidFill>
                  <a:srgbClr val="46C3CD"/>
                </a:solidFill>
                <a:latin typeface="Century Gothic" panose="020B0502020202020204" pitchFamily="34" charset="0"/>
              </a:rPr>
              <a:t>的产品感兴趣 （同时对该产品进行评估）。</a:t>
            </a:r>
            <a:endParaRPr lang="en-SG" altLang="en-US" b="1" dirty="0">
              <a:solidFill>
                <a:srgbClr val="46C3CD"/>
              </a:solidFill>
              <a:latin typeface="Century Gothic" panose="020B0502020202020204" pitchFamily="34" charset="0"/>
            </a:endParaRPr>
          </a:p>
        </p:txBody>
      </p:sp>
      <p:sp>
        <p:nvSpPr>
          <p:cNvPr id="62485" name="Rectangle 19">
            <a:extLst>
              <a:ext uri="{FF2B5EF4-FFF2-40B4-BE49-F238E27FC236}">
                <a16:creationId xmlns:a16="http://schemas.microsoft.com/office/drawing/2014/main" id="{E9C0386E-B7B6-49B3-9E17-82402BBCEC83}"/>
              </a:ext>
            </a:extLst>
          </p:cNvPr>
          <p:cNvSpPr>
            <a:spLocks noChangeArrowheads="1"/>
          </p:cNvSpPr>
          <p:nvPr/>
        </p:nvSpPr>
        <p:spPr bwMode="auto">
          <a:xfrm>
            <a:off x="0" y="4927600"/>
            <a:ext cx="28860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SG" altLang="en-US" sz="800">
                <a:solidFill>
                  <a:schemeClr val="bg1"/>
                </a:solidFill>
                <a:latin typeface="Century Gothic" panose="020B0502020202020204" pitchFamily="34" charset="0"/>
              </a:rPr>
              <a:t>Company Confidential. Strictly for Internal Circulation.</a:t>
            </a:r>
          </a:p>
        </p:txBody>
      </p:sp>
      <p:pic>
        <p:nvPicPr>
          <p:cNvPr id="3" name="Picture 2">
            <a:extLst>
              <a:ext uri="{FF2B5EF4-FFF2-40B4-BE49-F238E27FC236}">
                <a16:creationId xmlns:a16="http://schemas.microsoft.com/office/drawing/2014/main" id="{5AD4BC7E-488F-46B7-A0C0-AF5D797CC5F1}"/>
              </a:ext>
            </a:extLst>
          </p:cNvPr>
          <p:cNvPicPr>
            <a:picLocks noChangeAspect="1"/>
          </p:cNvPicPr>
          <p:nvPr/>
        </p:nvPicPr>
        <p:blipFill>
          <a:blip r:embed="rId15">
            <a:duotone>
              <a:schemeClr val="accent1">
                <a:shade val="45000"/>
                <a:satMod val="135000"/>
              </a:schemeClr>
              <a:prstClr val="white"/>
            </a:duotone>
          </a:blip>
          <a:stretch>
            <a:fillRect/>
          </a:stretch>
        </p:blipFill>
        <p:spPr>
          <a:xfrm>
            <a:off x="1819982" y="3701681"/>
            <a:ext cx="518374" cy="649696"/>
          </a:xfrm>
          <a:prstGeom prst="rect">
            <a:avLst/>
          </a:prstGeom>
        </p:spPr>
      </p:pic>
      <p:pic>
        <p:nvPicPr>
          <p:cNvPr id="62487" name="Picture 25">
            <a:extLst>
              <a:ext uri="{FF2B5EF4-FFF2-40B4-BE49-F238E27FC236}">
                <a16:creationId xmlns:a16="http://schemas.microsoft.com/office/drawing/2014/main" id="{9BDAB492-29AA-43D7-AF4B-779B59308FD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680450" y="31750"/>
            <a:ext cx="42386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nodeType="withEffect">
                                  <p:stCondLst>
                                    <p:cond delay="0"/>
                                  </p:stCondLst>
                                  <p:childTnLst>
                                    <p:set>
                                      <p:cBhvr>
                                        <p:cTn id="24" dur="1" fill="hold">
                                          <p:stCondLst>
                                            <p:cond delay="0"/>
                                          </p:stCondLst>
                                        </p:cTn>
                                        <p:tgtEl>
                                          <p:spTgt spid="1026"/>
                                        </p:tgtEl>
                                        <p:attrNameLst>
                                          <p:attrName>style.visibility</p:attrName>
                                        </p:attrNameLst>
                                      </p:cBhvr>
                                      <p:to>
                                        <p:strVal val="visible"/>
                                      </p:to>
                                    </p:set>
                                    <p:animEffect transition="in" filter="fade">
                                      <p:cBhvr>
                                        <p:cTn id="25" dur="500"/>
                                        <p:tgtEl>
                                          <p:spTgt spid="1026"/>
                                        </p:tgtEl>
                                      </p:cBhvr>
                                    </p:animEffect>
                                  </p:childTnLst>
                                </p:cTn>
                              </p:par>
                              <p:par>
                                <p:cTn id="26" presetID="10" presetClass="entr" presetSubtype="0" fill="hold" nodeType="withEffect">
                                  <p:stCondLst>
                                    <p:cond delay="0"/>
                                  </p:stCondLst>
                                  <p:childTnLst>
                                    <p:set>
                                      <p:cBhvr>
                                        <p:cTn id="27" dur="1" fill="hold">
                                          <p:stCondLst>
                                            <p:cond delay="0"/>
                                          </p:stCondLst>
                                        </p:cTn>
                                        <p:tgtEl>
                                          <p:spTgt spid="1028"/>
                                        </p:tgtEl>
                                        <p:attrNameLst>
                                          <p:attrName>style.visibility</p:attrName>
                                        </p:attrNameLst>
                                      </p:cBhvr>
                                      <p:to>
                                        <p:strVal val="visible"/>
                                      </p:to>
                                    </p:set>
                                    <p:animEffect transition="in" filter="fade">
                                      <p:cBhvr>
                                        <p:cTn id="28" dur="500"/>
                                        <p:tgtEl>
                                          <p:spTgt spid="1028"/>
                                        </p:tgtEl>
                                      </p:cBhvr>
                                    </p:animEffect>
                                  </p:childTnLst>
                                </p:cTn>
                              </p:par>
                              <p:par>
                                <p:cTn id="29" presetID="10" presetClass="entr" presetSubtype="0" fill="hold" nodeType="withEffect">
                                  <p:stCondLst>
                                    <p:cond delay="0"/>
                                  </p:stCondLst>
                                  <p:childTnLst>
                                    <p:set>
                                      <p:cBhvr>
                                        <p:cTn id="30" dur="1" fill="hold">
                                          <p:stCondLst>
                                            <p:cond delay="0"/>
                                          </p:stCondLst>
                                        </p:cTn>
                                        <p:tgtEl>
                                          <p:spTgt spid="1030"/>
                                        </p:tgtEl>
                                        <p:attrNameLst>
                                          <p:attrName>style.visibility</p:attrName>
                                        </p:attrNameLst>
                                      </p:cBhvr>
                                      <p:to>
                                        <p:strVal val="visible"/>
                                      </p:to>
                                    </p:set>
                                    <p:animEffect transition="in" filter="fade">
                                      <p:cBhvr>
                                        <p:cTn id="31" dur="500"/>
                                        <p:tgtEl>
                                          <p:spTgt spid="1030"/>
                                        </p:tgtEl>
                                      </p:cBhvr>
                                    </p:animEffect>
                                  </p:childTnLst>
                                </p:cTn>
                              </p:par>
                              <p:par>
                                <p:cTn id="32" presetID="10" presetClass="entr" presetSubtype="0"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par>
                                <p:cTn id="41" presetID="10"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par>
                                <p:cTn id="47" presetID="10"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par>
                                <p:cTn id="50" presetID="10" presetClass="entr" presetSubtype="0" fill="hold" nodeType="with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fade">
                                      <p:cBhvr>
                                        <p:cTn id="5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5" grpId="0"/>
      <p:bldP spid="22" grpId="0"/>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A7A101D4-8B4A-4F24-B183-E9F28199DF0E}"/>
              </a:ext>
            </a:extLst>
          </p:cNvPr>
          <p:cNvSpPr/>
          <p:nvPr/>
        </p:nvSpPr>
        <p:spPr>
          <a:xfrm>
            <a:off x="5275263" y="1973263"/>
            <a:ext cx="1485900" cy="1166812"/>
          </a:xfrm>
          <a:prstGeom prst="roundRect">
            <a:avLst/>
          </a:prstGeom>
          <a:noFill/>
          <a:ln>
            <a:solidFill>
              <a:srgbClr val="FA98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SG" altLang="en-US" sz="1000" dirty="0">
              <a:solidFill>
                <a:srgbClr val="FA980C"/>
              </a:solidFill>
              <a:latin typeface="Century Gothic" panose="020B0502020202020204" pitchFamily="34" charset="0"/>
            </a:endParaRPr>
          </a:p>
          <a:p>
            <a:pPr algn="ctr" eaLnBrk="1" hangingPunct="1">
              <a:defRPr/>
            </a:pPr>
            <a:r>
              <a:rPr lang="zh-CN" altLang="en-US" sz="1000" dirty="0">
                <a:solidFill>
                  <a:srgbClr val="FA980C"/>
                </a:solidFill>
                <a:latin typeface="Century Gothic" panose="020B0502020202020204" pitchFamily="34" charset="0"/>
              </a:rPr>
              <a:t>统一管理仪表版，</a:t>
            </a:r>
            <a:r>
              <a:rPr lang="zh-CN" altLang="en-US" sz="1000" b="1" dirty="0">
                <a:solidFill>
                  <a:srgbClr val="FA980C"/>
                </a:solidFill>
                <a:latin typeface="Century Gothic" panose="020B0502020202020204" pitchFamily="34" charset="0"/>
              </a:rPr>
              <a:t>实时关注安全</a:t>
            </a:r>
            <a:r>
              <a:rPr lang="zh-CN" altLang="en-US" sz="1000" dirty="0">
                <a:solidFill>
                  <a:srgbClr val="FA980C"/>
                </a:solidFill>
                <a:latin typeface="Century Gothic" panose="020B0502020202020204" pitchFamily="34" charset="0"/>
              </a:rPr>
              <a:t>和</a:t>
            </a:r>
            <a:r>
              <a:rPr lang="zh-CN" altLang="en-US" sz="1000" b="1" dirty="0">
                <a:solidFill>
                  <a:srgbClr val="FA980C"/>
                </a:solidFill>
                <a:latin typeface="Century Gothic" panose="020B0502020202020204" pitchFamily="34" charset="0"/>
              </a:rPr>
              <a:t>风险评分指标</a:t>
            </a:r>
            <a:r>
              <a:rPr lang="zh-CN" altLang="en-US" sz="1000" dirty="0">
                <a:solidFill>
                  <a:srgbClr val="FA980C"/>
                </a:solidFill>
                <a:latin typeface="Century Gothic" panose="020B0502020202020204" pitchFamily="34" charset="0"/>
              </a:rPr>
              <a:t>。</a:t>
            </a:r>
            <a:endParaRPr lang="en-SG" altLang="en-US" sz="1000" dirty="0">
              <a:solidFill>
                <a:srgbClr val="FA980C"/>
              </a:solidFill>
              <a:latin typeface="Century Gothic" panose="020B0502020202020204" pitchFamily="34" charset="0"/>
            </a:endParaRPr>
          </a:p>
        </p:txBody>
      </p:sp>
      <p:sp>
        <p:nvSpPr>
          <p:cNvPr id="31" name="Rectangle: Rounded Corners 30">
            <a:extLst>
              <a:ext uri="{FF2B5EF4-FFF2-40B4-BE49-F238E27FC236}">
                <a16:creationId xmlns:a16="http://schemas.microsoft.com/office/drawing/2014/main" id="{6349CE9B-D8C1-47BD-9D14-E060E89B407B}"/>
              </a:ext>
            </a:extLst>
          </p:cNvPr>
          <p:cNvSpPr/>
          <p:nvPr/>
        </p:nvSpPr>
        <p:spPr>
          <a:xfrm>
            <a:off x="4016375" y="3489325"/>
            <a:ext cx="1503363" cy="1168400"/>
          </a:xfrm>
          <a:prstGeom prst="roundRect">
            <a:avLst/>
          </a:prstGeom>
          <a:noFill/>
          <a:ln>
            <a:solidFill>
              <a:srgbClr val="FA98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r>
              <a:rPr lang="zh-CN" altLang="en-US" sz="1000" dirty="0">
                <a:solidFill>
                  <a:srgbClr val="FA980C"/>
                </a:solidFill>
                <a:latin typeface="Century Gothic" panose="020B0502020202020204" pitchFamily="34" charset="0"/>
              </a:rPr>
              <a:t>管理所有有开源相关的</a:t>
            </a:r>
            <a:r>
              <a:rPr lang="zh-CN" altLang="en-US" sz="1000" b="1" dirty="0">
                <a:solidFill>
                  <a:srgbClr val="FA980C"/>
                </a:solidFill>
                <a:latin typeface="Century Gothic" panose="020B0502020202020204" pitchFamily="34" charset="0"/>
              </a:rPr>
              <a:t>测试</a:t>
            </a:r>
            <a:r>
              <a:rPr lang="zh-CN" altLang="en-US" sz="1000" dirty="0">
                <a:solidFill>
                  <a:srgbClr val="FA980C"/>
                </a:solidFill>
                <a:latin typeface="Century Gothic" panose="020B0502020202020204" pitchFamily="34" charset="0"/>
              </a:rPr>
              <a:t>，</a:t>
            </a:r>
            <a:r>
              <a:rPr lang="zh-CN" altLang="en-US" sz="1000" b="1" dirty="0">
                <a:solidFill>
                  <a:srgbClr val="FA980C"/>
                </a:solidFill>
                <a:latin typeface="Century Gothic" panose="020B0502020202020204" pitchFamily="34" charset="0"/>
              </a:rPr>
              <a:t>维护</a:t>
            </a:r>
            <a:r>
              <a:rPr lang="zh-CN" altLang="en-US" sz="1000" dirty="0">
                <a:solidFill>
                  <a:srgbClr val="FA980C"/>
                </a:solidFill>
                <a:latin typeface="Century Gothic" panose="020B0502020202020204" pitchFamily="34" charset="0"/>
              </a:rPr>
              <a:t>和</a:t>
            </a:r>
            <a:r>
              <a:rPr lang="zh-CN" altLang="en-US" sz="1000" b="1" dirty="0">
                <a:solidFill>
                  <a:srgbClr val="FA980C"/>
                </a:solidFill>
                <a:latin typeface="Century Gothic" panose="020B0502020202020204" pitchFamily="34" charset="0"/>
              </a:rPr>
              <a:t>安全维问题</a:t>
            </a:r>
            <a:r>
              <a:rPr lang="zh-CN" altLang="en-US" sz="1000" dirty="0">
                <a:solidFill>
                  <a:srgbClr val="FA980C"/>
                </a:solidFill>
                <a:latin typeface="Century Gothic" panose="020B0502020202020204" pitchFamily="34" charset="0"/>
              </a:rPr>
              <a:t>。 </a:t>
            </a:r>
            <a:endParaRPr lang="en-SG" altLang="en-US" sz="1000" dirty="0">
              <a:solidFill>
                <a:srgbClr val="FA980C"/>
              </a:solidFill>
              <a:latin typeface="Century Gothic" panose="020B0502020202020204" pitchFamily="34" charset="0"/>
            </a:endParaRPr>
          </a:p>
        </p:txBody>
      </p:sp>
      <p:sp>
        <p:nvSpPr>
          <p:cNvPr id="30" name="Rectangle: Rounded Corners 29">
            <a:extLst>
              <a:ext uri="{FF2B5EF4-FFF2-40B4-BE49-F238E27FC236}">
                <a16:creationId xmlns:a16="http://schemas.microsoft.com/office/drawing/2014/main" id="{4A0E3DE8-5812-4A98-A45F-C781ED6D6A47}"/>
              </a:ext>
            </a:extLst>
          </p:cNvPr>
          <p:cNvSpPr/>
          <p:nvPr/>
        </p:nvSpPr>
        <p:spPr>
          <a:xfrm>
            <a:off x="2943225" y="1957388"/>
            <a:ext cx="1501775" cy="1168400"/>
          </a:xfrm>
          <a:prstGeom prst="roundRect">
            <a:avLst/>
          </a:prstGeom>
          <a:noFill/>
          <a:ln>
            <a:solidFill>
              <a:srgbClr val="46C3C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1050" kern="0" dirty="0">
                <a:solidFill>
                  <a:srgbClr val="46C3CD"/>
                </a:solidFill>
                <a:latin typeface="Century Gothic" panose="020B0502020202020204" pitchFamily="34" charset="0"/>
                <a:sym typeface="Arial"/>
              </a:rPr>
              <a:t>管理有关软件架构的</a:t>
            </a:r>
            <a:r>
              <a:rPr lang="zh-CN" altLang="en-US" sz="1050" b="1" kern="0" dirty="0">
                <a:solidFill>
                  <a:srgbClr val="46C3CD"/>
                </a:solidFill>
                <a:latin typeface="Century Gothic" panose="020B0502020202020204" pitchFamily="34" charset="0"/>
                <a:sym typeface="Arial"/>
              </a:rPr>
              <a:t>漏洞</a:t>
            </a:r>
            <a:r>
              <a:rPr lang="zh-CN" altLang="en-US" sz="1050" kern="0" dirty="0">
                <a:solidFill>
                  <a:srgbClr val="46C3CD"/>
                </a:solidFill>
                <a:latin typeface="Century Gothic" panose="020B0502020202020204" pitchFamily="34" charset="0"/>
                <a:sym typeface="Arial"/>
              </a:rPr>
              <a:t>，</a:t>
            </a:r>
            <a:r>
              <a:rPr lang="zh-CN" altLang="en-US" sz="1050" b="1" kern="0" dirty="0">
                <a:solidFill>
                  <a:srgbClr val="46C3CD"/>
                </a:solidFill>
                <a:latin typeface="Century Gothic" panose="020B0502020202020204" pitchFamily="34" charset="0"/>
                <a:sym typeface="Arial"/>
              </a:rPr>
              <a:t>性能</a:t>
            </a:r>
            <a:r>
              <a:rPr lang="zh-CN" altLang="en-US" sz="1050" kern="0" dirty="0">
                <a:solidFill>
                  <a:srgbClr val="46C3CD"/>
                </a:solidFill>
                <a:latin typeface="Century Gothic" panose="020B0502020202020204" pitchFamily="34" charset="0"/>
                <a:sym typeface="Arial"/>
              </a:rPr>
              <a:t>以及</a:t>
            </a:r>
            <a:r>
              <a:rPr lang="zh-CN" altLang="en-US" sz="1050" b="1" kern="0" dirty="0">
                <a:solidFill>
                  <a:srgbClr val="46C3CD"/>
                </a:solidFill>
                <a:latin typeface="Century Gothic" panose="020B0502020202020204" pitchFamily="34" charset="0"/>
                <a:sym typeface="Arial"/>
              </a:rPr>
              <a:t>代码质量</a:t>
            </a:r>
            <a:r>
              <a:rPr lang="zh-CN" altLang="en-US" sz="1050" kern="0" dirty="0">
                <a:solidFill>
                  <a:srgbClr val="46C3CD"/>
                </a:solidFill>
                <a:latin typeface="Century Gothic" panose="020B0502020202020204" pitchFamily="34" charset="0"/>
                <a:sym typeface="Arial"/>
              </a:rPr>
              <a:t>的风险。</a:t>
            </a:r>
            <a:endParaRPr lang="en-SG" sz="1050" kern="0" dirty="0">
              <a:solidFill>
                <a:srgbClr val="46C3CD"/>
              </a:solidFill>
              <a:latin typeface="Century Gothic" panose="020B0502020202020204" pitchFamily="34" charset="0"/>
              <a:sym typeface="Arial"/>
            </a:endParaRPr>
          </a:p>
        </p:txBody>
      </p:sp>
      <p:sp>
        <p:nvSpPr>
          <p:cNvPr id="28" name="Rectangle: Rounded Corners 27">
            <a:extLst>
              <a:ext uri="{FF2B5EF4-FFF2-40B4-BE49-F238E27FC236}">
                <a16:creationId xmlns:a16="http://schemas.microsoft.com/office/drawing/2014/main" id="{45D3DC67-F6D6-4664-A30D-F0ECC5890601}"/>
              </a:ext>
            </a:extLst>
          </p:cNvPr>
          <p:cNvSpPr/>
          <p:nvPr/>
        </p:nvSpPr>
        <p:spPr>
          <a:xfrm>
            <a:off x="1814513" y="3489325"/>
            <a:ext cx="1503362" cy="1168400"/>
          </a:xfrm>
          <a:prstGeom prst="roundRect">
            <a:avLst/>
          </a:prstGeom>
          <a:noFill/>
          <a:ln>
            <a:solidFill>
              <a:srgbClr val="46C3C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SG" altLang="en-US" sz="1000" dirty="0">
              <a:solidFill>
                <a:srgbClr val="46C3CD"/>
              </a:solidFill>
              <a:latin typeface="Century Gothic" panose="020B0502020202020204" pitchFamily="34" charset="0"/>
            </a:endParaRPr>
          </a:p>
          <a:p>
            <a:pPr algn="ctr" eaLnBrk="1" hangingPunct="1">
              <a:defRPr/>
            </a:pPr>
            <a:r>
              <a:rPr lang="zh-CN" altLang="en-US" sz="1000" dirty="0">
                <a:solidFill>
                  <a:srgbClr val="46C3CD"/>
                </a:solidFill>
                <a:latin typeface="Century Gothic" panose="020B0502020202020204" pitchFamily="34" charset="0"/>
              </a:rPr>
              <a:t>在应用程序级别管理</a:t>
            </a:r>
            <a:r>
              <a:rPr lang="zh-CN" altLang="en-US" sz="1000" b="1" dirty="0">
                <a:solidFill>
                  <a:srgbClr val="46C3CD"/>
                </a:solidFill>
                <a:latin typeface="Century Gothic" panose="020B0502020202020204" pitchFamily="34" charset="0"/>
              </a:rPr>
              <a:t>未知的安全风险</a:t>
            </a:r>
            <a:r>
              <a:rPr lang="zh-CN" altLang="en-US" sz="1000" dirty="0">
                <a:solidFill>
                  <a:srgbClr val="46C3CD"/>
                </a:solidFill>
                <a:latin typeface="Century Gothic" panose="020B0502020202020204" pitchFamily="34" charset="0"/>
              </a:rPr>
              <a:t>。</a:t>
            </a:r>
            <a:endParaRPr lang="en-SG" altLang="en-US" sz="1000" dirty="0">
              <a:solidFill>
                <a:srgbClr val="46C3CD"/>
              </a:solidFill>
              <a:latin typeface="Century Gothic" panose="020B0502020202020204" pitchFamily="34" charset="0"/>
            </a:endParaRPr>
          </a:p>
        </p:txBody>
      </p:sp>
      <p:sp>
        <p:nvSpPr>
          <p:cNvPr id="6" name="Rectangle: Rounded Corners 5">
            <a:extLst>
              <a:ext uri="{FF2B5EF4-FFF2-40B4-BE49-F238E27FC236}">
                <a16:creationId xmlns:a16="http://schemas.microsoft.com/office/drawing/2014/main" id="{6CCDF059-1895-4FB2-8DF1-7844E9E9992F}"/>
              </a:ext>
            </a:extLst>
          </p:cNvPr>
          <p:cNvSpPr/>
          <p:nvPr/>
        </p:nvSpPr>
        <p:spPr>
          <a:xfrm>
            <a:off x="655638" y="1935163"/>
            <a:ext cx="1503362" cy="1168400"/>
          </a:xfrm>
          <a:prstGeom prst="roundRect">
            <a:avLst/>
          </a:prstGeom>
          <a:noFill/>
          <a:ln>
            <a:solidFill>
              <a:srgbClr val="0C64A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SG" altLang="en-US" sz="1000" dirty="0">
              <a:solidFill>
                <a:srgbClr val="0C64AF"/>
              </a:solidFill>
              <a:latin typeface="Century Gothic" panose="020B0502020202020204" pitchFamily="34" charset="0"/>
            </a:endParaRPr>
          </a:p>
          <a:p>
            <a:pPr algn="ctr" eaLnBrk="1" hangingPunct="1">
              <a:defRPr/>
            </a:pPr>
            <a:r>
              <a:rPr lang="zh-CN" altLang="en-US" sz="1000" dirty="0">
                <a:solidFill>
                  <a:srgbClr val="0C64AF"/>
                </a:solidFill>
                <a:latin typeface="Century Gothic" panose="020B0502020202020204" pitchFamily="34" charset="0"/>
              </a:rPr>
              <a:t>管理</a:t>
            </a:r>
            <a:r>
              <a:rPr lang="zh-CN" altLang="en-US" sz="1000" b="1" dirty="0">
                <a:solidFill>
                  <a:srgbClr val="0C64AF"/>
                </a:solidFill>
                <a:latin typeface="Century Gothic" panose="020B0502020202020204" pitchFamily="34" charset="0"/>
              </a:rPr>
              <a:t>未知风险</a:t>
            </a:r>
            <a:r>
              <a:rPr lang="zh-CN" altLang="en-US" sz="1000" dirty="0">
                <a:solidFill>
                  <a:srgbClr val="0C64AF"/>
                </a:solidFill>
                <a:latin typeface="Century Gothic" panose="020B0502020202020204" pitchFamily="34" charset="0"/>
              </a:rPr>
              <a:t>，当使用</a:t>
            </a:r>
            <a:r>
              <a:rPr lang="zh-CN" altLang="en-US" sz="1000" b="1" dirty="0">
                <a:solidFill>
                  <a:srgbClr val="0C64AF"/>
                </a:solidFill>
                <a:latin typeface="Century Gothic" panose="020B0502020202020204" pitchFamily="34" charset="0"/>
              </a:rPr>
              <a:t>开源</a:t>
            </a:r>
            <a:r>
              <a:rPr lang="zh-CN" altLang="en-US" sz="1000" dirty="0">
                <a:solidFill>
                  <a:srgbClr val="0C64AF"/>
                </a:solidFill>
                <a:latin typeface="Century Gothic" panose="020B0502020202020204" pitchFamily="34" charset="0"/>
              </a:rPr>
              <a:t>时管理未知风险。</a:t>
            </a:r>
            <a:endParaRPr lang="en-SG" altLang="en-US" sz="1000" dirty="0">
              <a:solidFill>
                <a:srgbClr val="0C64AF"/>
              </a:solidFill>
              <a:latin typeface="Century Gothic" panose="020B0502020202020204" pitchFamily="34" charset="0"/>
            </a:endParaRPr>
          </a:p>
        </p:txBody>
      </p:sp>
      <p:sp>
        <p:nvSpPr>
          <p:cNvPr id="64519" name="Shape 131">
            <a:extLst>
              <a:ext uri="{FF2B5EF4-FFF2-40B4-BE49-F238E27FC236}">
                <a16:creationId xmlns:a16="http://schemas.microsoft.com/office/drawing/2014/main" id="{9D10C64C-3FEA-440B-B30C-32C37BCF48F7}"/>
              </a:ext>
            </a:extLst>
          </p:cNvPr>
          <p:cNvSpPr txBox="1">
            <a:spLocks noGrp="1" noChangeArrowheads="1"/>
          </p:cNvSpPr>
          <p:nvPr>
            <p:ph type="ctrTitle" idx="4294967295"/>
          </p:nvPr>
        </p:nvSpPr>
        <p:spPr>
          <a:xfrm>
            <a:off x="292100" y="301625"/>
            <a:ext cx="5081588" cy="625475"/>
          </a:xfrm>
        </p:spPr>
        <p:txBody>
          <a:bodyPr/>
          <a:lstStyle/>
          <a:p>
            <a:pPr eaLnBrk="1" hangingPunct="1">
              <a:buClr>
                <a:srgbClr val="FFFFFF"/>
              </a:buClr>
              <a:buFont typeface="Dosis"/>
              <a:buNone/>
            </a:pPr>
            <a:r>
              <a:rPr lang="en-SG" altLang="en-US" sz="3200" b="1" dirty="0" err="1">
                <a:solidFill>
                  <a:srgbClr val="0C64AF"/>
                </a:solidFill>
                <a:latin typeface="Century Gothic" panose="020B0502020202020204" pitchFamily="34" charset="0"/>
                <a:ea typeface="Dosis"/>
                <a:cs typeface="Dosis"/>
                <a:sym typeface="Dosis"/>
              </a:rPr>
              <a:t>Scantist</a:t>
            </a:r>
            <a:r>
              <a:rPr lang="en-SG" altLang="en-US" sz="3200" b="1" dirty="0">
                <a:solidFill>
                  <a:srgbClr val="0C64AF"/>
                </a:solidFill>
                <a:latin typeface="Century Gothic" panose="020B0502020202020204" pitchFamily="34" charset="0"/>
                <a:ea typeface="Dosis"/>
                <a:cs typeface="Dosis"/>
                <a:sym typeface="Dosis"/>
              </a:rPr>
              <a:t> </a:t>
            </a:r>
            <a:r>
              <a:rPr lang="zh-CN" altLang="en-US" sz="3200" b="1" dirty="0">
                <a:solidFill>
                  <a:srgbClr val="0C64AF"/>
                </a:solidFill>
                <a:latin typeface="Century Gothic" panose="020B0502020202020204" pitchFamily="34" charset="0"/>
                <a:ea typeface="Dosis"/>
                <a:cs typeface="Dosis"/>
                <a:sym typeface="Dosis"/>
              </a:rPr>
              <a:t>的发展路线</a:t>
            </a:r>
            <a:endParaRPr lang="en-US" altLang="en-US" sz="1000" dirty="0">
              <a:solidFill>
                <a:schemeClr val="tx1"/>
              </a:solidFill>
              <a:latin typeface="Century Gothic" panose="020B0502020202020204" pitchFamily="34" charset="0"/>
              <a:ea typeface="Dosis"/>
              <a:cs typeface="Dosis"/>
              <a:sym typeface="Dosis"/>
            </a:endParaRPr>
          </a:p>
        </p:txBody>
      </p:sp>
      <p:sp>
        <p:nvSpPr>
          <p:cNvPr id="21" name="Flowchart: Process 20">
            <a:extLst>
              <a:ext uri="{FF2B5EF4-FFF2-40B4-BE49-F238E27FC236}">
                <a16:creationId xmlns:a16="http://schemas.microsoft.com/office/drawing/2014/main" id="{D95ED842-8FB5-49F2-8391-71527FA8C6C1}"/>
              </a:ext>
            </a:extLst>
          </p:cNvPr>
          <p:cNvSpPr/>
          <p:nvPr/>
        </p:nvSpPr>
        <p:spPr>
          <a:xfrm>
            <a:off x="7202488" y="0"/>
            <a:ext cx="1941512" cy="5143500"/>
          </a:xfrm>
          <a:prstGeom prst="flowChartProcess">
            <a:avLst/>
          </a:prstGeom>
          <a:gradFill flip="none" rotWithShape="1">
            <a:gsLst>
              <a:gs pos="0">
                <a:srgbClr val="0C64AF"/>
              </a:gs>
              <a:gs pos="100000">
                <a:srgbClr val="46C3C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SG" altLang="en-US">
              <a:solidFill>
                <a:srgbClr val="FFFFFF"/>
              </a:solidFill>
            </a:endParaRPr>
          </a:p>
        </p:txBody>
      </p:sp>
      <p:sp>
        <p:nvSpPr>
          <p:cNvPr id="64521" name="Rectangle 15">
            <a:extLst>
              <a:ext uri="{FF2B5EF4-FFF2-40B4-BE49-F238E27FC236}">
                <a16:creationId xmlns:a16="http://schemas.microsoft.com/office/drawing/2014/main" id="{98726255-9072-490A-8D56-54118A47A655}"/>
              </a:ext>
            </a:extLst>
          </p:cNvPr>
          <p:cNvSpPr>
            <a:spLocks noChangeArrowheads="1"/>
          </p:cNvSpPr>
          <p:nvPr/>
        </p:nvSpPr>
        <p:spPr bwMode="auto">
          <a:xfrm>
            <a:off x="0" y="4927600"/>
            <a:ext cx="28860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SG" altLang="en-US" sz="800">
                <a:solidFill>
                  <a:schemeClr val="bg1"/>
                </a:solidFill>
                <a:latin typeface="Century Gothic" panose="020B0502020202020204" pitchFamily="34" charset="0"/>
              </a:rPr>
              <a:t>Company Confidential. Strictly for Internal Circulation.</a:t>
            </a:r>
          </a:p>
        </p:txBody>
      </p:sp>
      <p:pic>
        <p:nvPicPr>
          <p:cNvPr id="64522" name="Picture 16">
            <a:extLst>
              <a:ext uri="{FF2B5EF4-FFF2-40B4-BE49-F238E27FC236}">
                <a16:creationId xmlns:a16="http://schemas.microsoft.com/office/drawing/2014/main" id="{7127708D-9E36-48A1-8F9C-14336416B4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0450" y="31750"/>
            <a:ext cx="42386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3" name="Graphic 3" descr="Compass">
            <a:extLst>
              <a:ext uri="{FF2B5EF4-FFF2-40B4-BE49-F238E27FC236}">
                <a16:creationId xmlns:a16="http://schemas.microsoft.com/office/drawing/2014/main" id="{CA75E790-89F0-47DE-B182-12A95C71CB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0775" y="1873250"/>
            <a:ext cx="1397000"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Rounded Corners 4">
            <a:extLst>
              <a:ext uri="{FF2B5EF4-FFF2-40B4-BE49-F238E27FC236}">
                <a16:creationId xmlns:a16="http://schemas.microsoft.com/office/drawing/2014/main" id="{C6377D0E-3103-47BD-B17A-3D8EA8547CE6}"/>
              </a:ext>
            </a:extLst>
          </p:cNvPr>
          <p:cNvSpPr/>
          <p:nvPr/>
        </p:nvSpPr>
        <p:spPr>
          <a:xfrm>
            <a:off x="455613" y="1649413"/>
            <a:ext cx="1358900" cy="523875"/>
          </a:xfrm>
          <a:prstGeom prst="roundRect">
            <a:avLst/>
          </a:prstGeom>
          <a:solidFill>
            <a:srgbClr val="0C64A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1050" b="1" kern="0" dirty="0">
                <a:latin typeface="Century Gothic" panose="020B0502020202020204" pitchFamily="34" charset="0"/>
                <a:sym typeface="Arial"/>
              </a:rPr>
              <a:t>软件成分分析（</a:t>
            </a:r>
            <a:r>
              <a:rPr lang="en-US" altLang="zh-CN" sz="1050" b="1" kern="0" dirty="0">
                <a:latin typeface="Century Gothic" panose="020B0502020202020204" pitchFamily="34" charset="0"/>
                <a:sym typeface="Arial"/>
              </a:rPr>
              <a:t>SCA</a:t>
            </a:r>
            <a:r>
              <a:rPr lang="zh-CN" altLang="en-US" sz="1050" b="1" kern="0" dirty="0">
                <a:latin typeface="Century Gothic" panose="020B0502020202020204" pitchFamily="34" charset="0"/>
                <a:sym typeface="Arial"/>
              </a:rPr>
              <a:t>）</a:t>
            </a:r>
            <a:endParaRPr lang="en-SG" sz="1050" b="1" kern="0" dirty="0">
              <a:latin typeface="Century Gothic" panose="020B0502020202020204" pitchFamily="34" charset="0"/>
              <a:sym typeface="Arial"/>
            </a:endParaRPr>
          </a:p>
        </p:txBody>
      </p:sp>
      <p:sp>
        <p:nvSpPr>
          <p:cNvPr id="18" name="Rectangle: Rounded Corners 17">
            <a:extLst>
              <a:ext uri="{FF2B5EF4-FFF2-40B4-BE49-F238E27FC236}">
                <a16:creationId xmlns:a16="http://schemas.microsoft.com/office/drawing/2014/main" id="{8629E396-F749-4AFD-ACFC-33FAB4198CA6}"/>
              </a:ext>
            </a:extLst>
          </p:cNvPr>
          <p:cNvSpPr/>
          <p:nvPr/>
        </p:nvSpPr>
        <p:spPr>
          <a:xfrm>
            <a:off x="1584325" y="3179763"/>
            <a:ext cx="1358900" cy="523875"/>
          </a:xfrm>
          <a:prstGeom prst="roundRect">
            <a:avLst/>
          </a:prstGeom>
          <a:solidFill>
            <a:srgbClr val="46C3C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1050" b="1" kern="0" dirty="0">
                <a:latin typeface="Century Gothic" panose="020B0502020202020204" pitchFamily="34" charset="0"/>
                <a:sym typeface="Arial"/>
              </a:rPr>
              <a:t>智能</a:t>
            </a:r>
            <a:r>
              <a:rPr lang="en-SG" sz="1050" b="1" kern="0" dirty="0">
                <a:latin typeface="Century Gothic" panose="020B0502020202020204" pitchFamily="34" charset="0"/>
                <a:sym typeface="Arial"/>
              </a:rPr>
              <a:t> </a:t>
            </a:r>
            <a:r>
              <a:rPr lang="en-SG" sz="1050" b="1" kern="0" dirty="0" err="1">
                <a:latin typeface="Century Gothic" panose="020B0502020202020204" pitchFamily="34" charset="0"/>
                <a:sym typeface="Arial"/>
              </a:rPr>
              <a:t>Fuzzer</a:t>
            </a:r>
            <a:endParaRPr lang="en-SG" sz="1050" b="1" kern="0" dirty="0">
              <a:latin typeface="Century Gothic" panose="020B0502020202020204" pitchFamily="34" charset="0"/>
              <a:sym typeface="Arial"/>
            </a:endParaRPr>
          </a:p>
        </p:txBody>
      </p:sp>
      <p:sp>
        <p:nvSpPr>
          <p:cNvPr id="23" name="Rectangle: Rounded Corners 22">
            <a:extLst>
              <a:ext uri="{FF2B5EF4-FFF2-40B4-BE49-F238E27FC236}">
                <a16:creationId xmlns:a16="http://schemas.microsoft.com/office/drawing/2014/main" id="{24D1E282-4D21-4D1C-A111-0A9DD6DD9E4C}"/>
              </a:ext>
            </a:extLst>
          </p:cNvPr>
          <p:cNvSpPr/>
          <p:nvPr/>
        </p:nvSpPr>
        <p:spPr>
          <a:xfrm>
            <a:off x="2706688" y="1657350"/>
            <a:ext cx="1384300" cy="522288"/>
          </a:xfrm>
          <a:prstGeom prst="roundRect">
            <a:avLst/>
          </a:prstGeom>
          <a:solidFill>
            <a:srgbClr val="46C3C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zh-CN" altLang="en-US" sz="1050" b="1" kern="0" dirty="0">
                <a:latin typeface="Century Gothic" panose="020B0502020202020204" pitchFamily="34" charset="0"/>
                <a:sym typeface="Arial"/>
              </a:rPr>
              <a:t>软件架构</a:t>
            </a:r>
            <a:endParaRPr lang="en-SG" sz="1050" b="1" kern="0" dirty="0">
              <a:latin typeface="Century Gothic" panose="020B0502020202020204" pitchFamily="34" charset="0"/>
              <a:sym typeface="Arial"/>
            </a:endParaRPr>
          </a:p>
        </p:txBody>
      </p:sp>
      <p:sp>
        <p:nvSpPr>
          <p:cNvPr id="25" name="Rectangle: Rounded Corners 24">
            <a:extLst>
              <a:ext uri="{FF2B5EF4-FFF2-40B4-BE49-F238E27FC236}">
                <a16:creationId xmlns:a16="http://schemas.microsoft.com/office/drawing/2014/main" id="{A108C273-C16F-4E0B-A570-AF2E0843CC0F}"/>
              </a:ext>
            </a:extLst>
          </p:cNvPr>
          <p:cNvSpPr/>
          <p:nvPr/>
        </p:nvSpPr>
        <p:spPr>
          <a:xfrm>
            <a:off x="3708400" y="3179763"/>
            <a:ext cx="1358900" cy="523875"/>
          </a:xfrm>
          <a:prstGeom prst="roundRect">
            <a:avLst/>
          </a:prstGeom>
          <a:solidFill>
            <a:srgbClr val="FA980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1050" b="1" kern="0" dirty="0">
                <a:latin typeface="Century Gothic" panose="020B0502020202020204" pitchFamily="34" charset="0"/>
                <a:sym typeface="Arial"/>
              </a:rPr>
              <a:t>开源即服务</a:t>
            </a:r>
            <a:r>
              <a:rPr lang="en-SG" sz="1050" b="1" kern="0" dirty="0">
                <a:latin typeface="Century Gothic" panose="020B0502020202020204" pitchFamily="34" charset="0"/>
                <a:sym typeface="Arial"/>
              </a:rPr>
              <a:t>(</a:t>
            </a:r>
            <a:r>
              <a:rPr lang="en-SG" sz="1050" b="1" kern="0" dirty="0" err="1">
                <a:latin typeface="Century Gothic" panose="020B0502020202020204" pitchFamily="34" charset="0"/>
                <a:sym typeface="Arial"/>
              </a:rPr>
              <a:t>OSaaS</a:t>
            </a:r>
            <a:r>
              <a:rPr lang="en-SG" sz="1050" b="1" kern="0" dirty="0">
                <a:latin typeface="Century Gothic" panose="020B0502020202020204" pitchFamily="34" charset="0"/>
                <a:sym typeface="Arial"/>
              </a:rPr>
              <a:t>)</a:t>
            </a:r>
          </a:p>
        </p:txBody>
      </p:sp>
      <p:sp>
        <p:nvSpPr>
          <p:cNvPr id="26" name="Rectangle: Rounded Corners 25">
            <a:extLst>
              <a:ext uri="{FF2B5EF4-FFF2-40B4-BE49-F238E27FC236}">
                <a16:creationId xmlns:a16="http://schemas.microsoft.com/office/drawing/2014/main" id="{91D3A22C-21FA-4BE8-9CCD-382611A76293}"/>
              </a:ext>
            </a:extLst>
          </p:cNvPr>
          <p:cNvSpPr/>
          <p:nvPr/>
        </p:nvSpPr>
        <p:spPr>
          <a:xfrm>
            <a:off x="5024438" y="1685925"/>
            <a:ext cx="1357312" cy="523875"/>
          </a:xfrm>
          <a:prstGeom prst="roundRect">
            <a:avLst/>
          </a:prstGeom>
          <a:solidFill>
            <a:srgbClr val="FA980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1050" b="1" kern="0" dirty="0">
                <a:latin typeface="Century Gothic" panose="020B0502020202020204" pitchFamily="34" charset="0"/>
                <a:sym typeface="Arial"/>
              </a:rPr>
              <a:t>软件安全运营中心</a:t>
            </a:r>
            <a:r>
              <a:rPr lang="en-SG" sz="1050" b="1" kern="0" dirty="0">
                <a:latin typeface="Century Gothic" panose="020B0502020202020204" pitchFamily="34" charset="0"/>
                <a:sym typeface="Arial"/>
              </a:rPr>
              <a:t>(SSOC)</a:t>
            </a:r>
          </a:p>
        </p:txBody>
      </p:sp>
      <p:sp>
        <p:nvSpPr>
          <p:cNvPr id="27" name="TextBox 26">
            <a:extLst>
              <a:ext uri="{FF2B5EF4-FFF2-40B4-BE49-F238E27FC236}">
                <a16:creationId xmlns:a16="http://schemas.microsoft.com/office/drawing/2014/main" id="{8E2BEE26-D4E2-4AD7-994B-D36DC79E6FCB}"/>
              </a:ext>
            </a:extLst>
          </p:cNvPr>
          <p:cNvSpPr txBox="1">
            <a:spLocks noChangeArrowheads="1"/>
          </p:cNvSpPr>
          <p:nvPr/>
        </p:nvSpPr>
        <p:spPr bwMode="auto">
          <a:xfrm>
            <a:off x="360363" y="904874"/>
            <a:ext cx="68421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SG" altLang="en-US" dirty="0" err="1">
                <a:latin typeface="Century Gothic" panose="020B0502020202020204" pitchFamily="34" charset="0"/>
              </a:rPr>
              <a:t>Scantist</a:t>
            </a:r>
            <a:r>
              <a:rPr lang="zh-CN" altLang="en-US" dirty="0">
                <a:latin typeface="Century Gothic" panose="020B0502020202020204" pitchFamily="34" charset="0"/>
              </a:rPr>
              <a:t>的长期发展愿景是大力关注开源技术，并支持维护企业组织的所有软件质量和提供安全相关的需求。</a:t>
            </a:r>
            <a:endParaRPr lang="en-SG" altLang="en-US" dirty="0">
              <a:latin typeface="Century Gothic" panose="020B0502020202020204" pitchFamily="34" charset="0"/>
            </a:endParaRPr>
          </a:p>
        </p:txBody>
      </p:sp>
      <p:pic>
        <p:nvPicPr>
          <p:cNvPr id="34" name="Picture 33">
            <a:extLst>
              <a:ext uri="{FF2B5EF4-FFF2-40B4-BE49-F238E27FC236}">
                <a16:creationId xmlns:a16="http://schemas.microsoft.com/office/drawing/2014/main" id="{9F27DBB2-625F-4175-B31E-591B370738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6388" y="4125913"/>
            <a:ext cx="1293812"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C30DDBD5-A2F2-435B-82ED-60A22F7A604F}"/>
              </a:ext>
            </a:extLst>
          </p:cNvPr>
          <p:cNvSpPr/>
          <p:nvPr/>
        </p:nvSpPr>
        <p:spPr>
          <a:xfrm>
            <a:off x="4367213" y="2784475"/>
            <a:ext cx="538162" cy="2968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SG" altLang="en-US">
              <a:solidFill>
                <a:srgbClr val="FFFFFF"/>
              </a:solidFill>
            </a:endParaRPr>
          </a:p>
        </p:txBody>
      </p:sp>
      <p:pic>
        <p:nvPicPr>
          <p:cNvPr id="33" name="Picture 8" descr="ArchDia">
            <a:extLst>
              <a:ext uri="{FF2B5EF4-FFF2-40B4-BE49-F238E27FC236}">
                <a16:creationId xmlns:a16="http://schemas.microsoft.com/office/drawing/2014/main" id="{80CD9F99-73D0-40E0-B30F-A9F4394211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00525" y="2565400"/>
            <a:ext cx="1027113"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500"/>
                                        <p:tgtEl>
                                          <p:spTgt spid="3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500"/>
                                        <p:tgtEl>
                                          <p:spTgt spid="3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par>
                                <p:cTn id="45" presetID="10" presetClass="entr" presetSubtype="0" fill="hold"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1" grpId="0" animBg="1"/>
      <p:bldP spid="30" grpId="0" animBg="1"/>
      <p:bldP spid="28" grpId="0" animBg="1"/>
      <p:bldP spid="6" grpId="0" animBg="1"/>
      <p:bldP spid="5" grpId="0" animBg="1"/>
      <p:bldP spid="18" grpId="0" animBg="1"/>
      <p:bldP spid="23" grpId="0" animBg="1"/>
      <p:bldP spid="25" grpId="0" animBg="1"/>
      <p:bldP spid="26" grpId="0" animBg="1"/>
      <p:bldP spid="27" grpId="0"/>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562" name="Shape 131">
            <a:extLst>
              <a:ext uri="{FF2B5EF4-FFF2-40B4-BE49-F238E27FC236}">
                <a16:creationId xmlns:a16="http://schemas.microsoft.com/office/drawing/2014/main" id="{4D67706A-6172-4843-8A0C-BA40C02CAFF1}"/>
              </a:ext>
            </a:extLst>
          </p:cNvPr>
          <p:cNvSpPr txBox="1">
            <a:spLocks noGrp="1" noChangeArrowheads="1"/>
          </p:cNvSpPr>
          <p:nvPr>
            <p:ph type="ctrTitle" idx="4294967295"/>
          </p:nvPr>
        </p:nvSpPr>
        <p:spPr>
          <a:xfrm>
            <a:off x="1212850" y="2109788"/>
            <a:ext cx="6202363" cy="625475"/>
          </a:xfrm>
        </p:spPr>
        <p:txBody>
          <a:bodyPr/>
          <a:lstStyle/>
          <a:p>
            <a:pPr algn="ctr" eaLnBrk="1" hangingPunct="1">
              <a:buClr>
                <a:srgbClr val="FFFFFF"/>
              </a:buClr>
              <a:buFont typeface="Dosis"/>
              <a:buNone/>
            </a:pPr>
            <a:r>
              <a:rPr lang="zh-CN" altLang="en-US" sz="3600" b="1" dirty="0">
                <a:solidFill>
                  <a:srgbClr val="46C3CD"/>
                </a:solidFill>
                <a:latin typeface="Century Gothic" panose="020B0502020202020204" pitchFamily="34" charset="0"/>
                <a:ea typeface="Dosis"/>
                <a:cs typeface="Dosis"/>
                <a:sym typeface="Dosis"/>
              </a:rPr>
              <a:t>非常感谢</a:t>
            </a:r>
            <a:endParaRPr lang="en-US" altLang="en-US" sz="2000" dirty="0">
              <a:solidFill>
                <a:schemeClr val="tx1"/>
              </a:solidFill>
              <a:latin typeface="Century Gothic" panose="020B0502020202020204" pitchFamily="34" charset="0"/>
              <a:ea typeface="Dosis"/>
              <a:cs typeface="Dosis"/>
              <a:sym typeface="Dosis"/>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1">
            <a:extLst>
              <a:ext uri="{FF2B5EF4-FFF2-40B4-BE49-F238E27FC236}">
                <a16:creationId xmlns:a16="http://schemas.microsoft.com/office/drawing/2014/main" id="{776DDAC4-984C-497F-984E-7FBB1C7B32E8}"/>
              </a:ext>
            </a:extLst>
          </p:cNvPr>
          <p:cNvSpPr>
            <a:spLocks noGrp="1"/>
          </p:cNvSpPr>
          <p:nvPr>
            <p:ph type="sldNum" sz="quarter" idx="10"/>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6874557A-8260-44C9-9469-7314DE93AB37}" type="slidenum">
              <a:rPr lang="en-US" altLang="en-US" smtClean="0"/>
              <a:pPr/>
              <a:t>4</a:t>
            </a:fld>
            <a:endParaRPr lang="en-US" altLang="en-US"/>
          </a:p>
        </p:txBody>
      </p:sp>
      <p:sp>
        <p:nvSpPr>
          <p:cNvPr id="11267" name="TextBox 2">
            <a:extLst>
              <a:ext uri="{FF2B5EF4-FFF2-40B4-BE49-F238E27FC236}">
                <a16:creationId xmlns:a16="http://schemas.microsoft.com/office/drawing/2014/main" id="{79B603EF-8A5C-4E32-AF62-1F198D939447}"/>
              </a:ext>
            </a:extLst>
          </p:cNvPr>
          <p:cNvSpPr txBox="1">
            <a:spLocks noChangeArrowheads="1"/>
          </p:cNvSpPr>
          <p:nvPr/>
        </p:nvSpPr>
        <p:spPr bwMode="auto">
          <a:xfrm>
            <a:off x="2901950" y="1541463"/>
            <a:ext cx="1441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r>
              <a:rPr lang="zh-CN" altLang="en-US"/>
              <a:t>技术和创新水平</a:t>
            </a:r>
            <a:endParaRPr lang="en-AU" altLang="en-US"/>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90" name="Shape 131">
            <a:extLst>
              <a:ext uri="{FF2B5EF4-FFF2-40B4-BE49-F238E27FC236}">
                <a16:creationId xmlns:a16="http://schemas.microsoft.com/office/drawing/2014/main" id="{C656B422-EBDF-4202-8CE3-D723472F33FA}"/>
              </a:ext>
            </a:extLst>
          </p:cNvPr>
          <p:cNvSpPr txBox="1">
            <a:spLocks noGrp="1" noChangeArrowheads="1"/>
          </p:cNvSpPr>
          <p:nvPr>
            <p:ph type="ctrTitle" idx="4294967295"/>
          </p:nvPr>
        </p:nvSpPr>
        <p:spPr>
          <a:xfrm>
            <a:off x="1212850" y="2109788"/>
            <a:ext cx="7142163" cy="625475"/>
          </a:xfrm>
        </p:spPr>
        <p:txBody>
          <a:bodyPr/>
          <a:lstStyle/>
          <a:p>
            <a:pPr eaLnBrk="1" hangingPunct="1">
              <a:buClr>
                <a:srgbClr val="FFFFFF"/>
              </a:buClr>
              <a:buFont typeface="Dosis"/>
              <a:buNone/>
            </a:pPr>
            <a:r>
              <a:rPr lang="zh-CN" altLang="en-US" sz="3200" b="1">
                <a:solidFill>
                  <a:srgbClr val="0C64AF"/>
                </a:solidFill>
                <a:latin typeface="Century Gothic" panose="020B0502020202020204" pitchFamily="34" charset="0"/>
                <a:ea typeface="Dosis"/>
                <a:cs typeface="Dosis"/>
                <a:sym typeface="Dosis"/>
              </a:rPr>
              <a:t>技术和创新水平</a:t>
            </a:r>
            <a:endParaRPr lang="en-US" altLang="en-US" sz="1000">
              <a:solidFill>
                <a:schemeClr val="tx1"/>
              </a:solidFill>
              <a:latin typeface="Century Gothic" panose="020B0502020202020204" pitchFamily="34" charset="0"/>
              <a:ea typeface="Dosis"/>
              <a:cs typeface="Dosis"/>
              <a:sym typeface="Dosis"/>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Flowchart: Process 8">
            <a:extLst>
              <a:ext uri="{FF2B5EF4-FFF2-40B4-BE49-F238E27FC236}">
                <a16:creationId xmlns:a16="http://schemas.microsoft.com/office/drawing/2014/main" id="{12B59A8F-AFD4-43A1-923B-C2B8867ECF8D}"/>
              </a:ext>
            </a:extLst>
          </p:cNvPr>
          <p:cNvSpPr/>
          <p:nvPr/>
        </p:nvSpPr>
        <p:spPr>
          <a:xfrm>
            <a:off x="0" y="15875"/>
            <a:ext cx="9144000" cy="5153025"/>
          </a:xfrm>
          <a:prstGeom prst="flowChartProcess">
            <a:avLst/>
          </a:prstGeom>
          <a:solidFill>
            <a:srgbClr val="0C64A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SG" altLang="en-US">
              <a:solidFill>
                <a:srgbClr val="FFFFFF"/>
              </a:solidFill>
            </a:endParaRPr>
          </a:p>
        </p:txBody>
      </p:sp>
      <p:pic>
        <p:nvPicPr>
          <p:cNvPr id="4" name="Picture 3">
            <a:extLst>
              <a:ext uri="{FF2B5EF4-FFF2-40B4-BE49-F238E27FC236}">
                <a16:creationId xmlns:a16="http://schemas.microsoft.com/office/drawing/2014/main" id="{11691A3A-FAE7-41A6-B93A-151D2CA8B4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5838" y="1328738"/>
            <a:ext cx="4524375" cy="226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Shape 131">
            <a:extLst>
              <a:ext uri="{FF2B5EF4-FFF2-40B4-BE49-F238E27FC236}">
                <a16:creationId xmlns:a16="http://schemas.microsoft.com/office/drawing/2014/main" id="{6033CD0C-E0C2-44BF-AFBB-7EDA61365217}"/>
              </a:ext>
            </a:extLst>
          </p:cNvPr>
          <p:cNvSpPr txBox="1">
            <a:spLocks noGrp="1" noChangeArrowheads="1"/>
          </p:cNvSpPr>
          <p:nvPr>
            <p:ph type="ctrTitle" idx="4294967295"/>
          </p:nvPr>
        </p:nvSpPr>
        <p:spPr>
          <a:xfrm>
            <a:off x="0" y="406400"/>
            <a:ext cx="9144000" cy="627063"/>
          </a:xfrm>
        </p:spPr>
        <p:txBody>
          <a:bodyPr/>
          <a:lstStyle/>
          <a:p>
            <a:pPr algn="ctr" eaLnBrk="1" hangingPunct="1">
              <a:buClr>
                <a:srgbClr val="FFFFFF"/>
              </a:buClr>
              <a:buFont typeface="Dosis"/>
              <a:buNone/>
            </a:pPr>
            <a:r>
              <a:rPr lang="en-SG" altLang="en-US" sz="3200" b="1" dirty="0">
                <a:solidFill>
                  <a:schemeClr val="tx1"/>
                </a:solidFill>
                <a:latin typeface="Arial" panose="020B0604020202020204" pitchFamily="34" charset="0"/>
                <a:ea typeface="Dosis"/>
                <a:cs typeface="Dosis"/>
                <a:sym typeface="Dosis"/>
              </a:rPr>
              <a:t> </a:t>
            </a:r>
            <a:r>
              <a:rPr lang="en-SG" altLang="en-US" sz="2800" b="1" dirty="0" err="1">
                <a:solidFill>
                  <a:schemeClr val="tx1"/>
                </a:solidFill>
                <a:latin typeface="Arial" panose="020B0604020202020204" pitchFamily="34" charset="0"/>
                <a:ea typeface="Dosis"/>
                <a:cs typeface="Dosis"/>
                <a:sym typeface="Dosis"/>
              </a:rPr>
              <a:t>DevSecOps</a:t>
            </a:r>
            <a:r>
              <a:rPr lang="en-SG" altLang="en-US" sz="2800" b="1" dirty="0">
                <a:solidFill>
                  <a:schemeClr val="tx1"/>
                </a:solidFill>
                <a:latin typeface="Arial" panose="020B0604020202020204" pitchFamily="34" charset="0"/>
                <a:ea typeface="Dosis"/>
                <a:cs typeface="Dosis"/>
                <a:sym typeface="Dosis"/>
              </a:rPr>
              <a:t> </a:t>
            </a:r>
            <a:r>
              <a:rPr lang="zh-CN" altLang="en-US" sz="2800" b="1" dirty="0">
                <a:solidFill>
                  <a:schemeClr val="tx1"/>
                </a:solidFill>
                <a:latin typeface="SimSun" panose="02010600030101010101" pitchFamily="2" charset="-122"/>
                <a:ea typeface="SimSun" panose="02010600030101010101" pitchFamily="2" charset="-122"/>
                <a:cs typeface="Dosis"/>
                <a:sym typeface="Dosis"/>
              </a:rPr>
              <a:t>软件开发周期</a:t>
            </a:r>
            <a:br>
              <a:rPr lang="en-SG" altLang="en-US" sz="3200" b="1" dirty="0">
                <a:solidFill>
                  <a:schemeClr val="tx1"/>
                </a:solidFill>
                <a:latin typeface="Century Gothic" panose="020B0502020202020204" pitchFamily="34" charset="0"/>
                <a:ea typeface="Dosis"/>
                <a:cs typeface="Dosis"/>
                <a:sym typeface="Dosis"/>
              </a:rPr>
            </a:br>
            <a:r>
              <a:rPr lang="en-SG" altLang="en-US" b="1" dirty="0" err="1">
                <a:solidFill>
                  <a:schemeClr val="tx1"/>
                </a:solidFill>
                <a:latin typeface="Century Gothic" panose="020B0502020202020204" pitchFamily="34" charset="0"/>
                <a:ea typeface="Dosis"/>
                <a:cs typeface="Dosis"/>
                <a:sym typeface="Dosis"/>
              </a:rPr>
              <a:t>Scantist</a:t>
            </a:r>
            <a:r>
              <a:rPr lang="en-SG" altLang="en-US" b="1" dirty="0">
                <a:solidFill>
                  <a:schemeClr val="tx1"/>
                </a:solidFill>
                <a:latin typeface="Century Gothic" panose="020B0502020202020204" pitchFamily="34" charset="0"/>
                <a:ea typeface="Dosis"/>
                <a:cs typeface="Dosis"/>
                <a:sym typeface="Dosis"/>
              </a:rPr>
              <a:t> </a:t>
            </a:r>
            <a:r>
              <a:rPr lang="en-US" altLang="zh-CN" b="1" dirty="0">
                <a:solidFill>
                  <a:schemeClr val="tx1"/>
                </a:solidFill>
                <a:latin typeface="Century Gothic" panose="020B0502020202020204" pitchFamily="34" charset="0"/>
                <a:ea typeface="Dosis"/>
                <a:cs typeface="Dosis"/>
                <a:sym typeface="Dosis"/>
              </a:rPr>
              <a:t>SCA</a:t>
            </a:r>
            <a:r>
              <a:rPr lang="zh-CN" altLang="en-US" b="1" dirty="0">
                <a:solidFill>
                  <a:schemeClr val="tx1"/>
                </a:solidFill>
                <a:latin typeface="Century Gothic" panose="020B0502020202020204" pitchFamily="34" charset="0"/>
                <a:ea typeface="Dosis"/>
                <a:cs typeface="Dosis"/>
                <a:sym typeface="Dosis"/>
              </a:rPr>
              <a:t>是唯一个可以集成到整个软件开发周期的软件成分分析工具</a:t>
            </a:r>
            <a:br>
              <a:rPr lang="en-SG" altLang="en-US" sz="1000" b="1" dirty="0">
                <a:solidFill>
                  <a:schemeClr val="tx1"/>
                </a:solidFill>
                <a:latin typeface="Century Gothic" panose="020B0502020202020204" pitchFamily="34" charset="0"/>
                <a:ea typeface="Dosis"/>
                <a:cs typeface="Dosis"/>
                <a:sym typeface="Dosis"/>
              </a:rPr>
            </a:br>
            <a:endParaRPr lang="en-US" altLang="en-US" sz="1000" dirty="0">
              <a:solidFill>
                <a:schemeClr val="tx1"/>
              </a:solidFill>
              <a:latin typeface="Century Gothic" panose="020B0502020202020204" pitchFamily="34" charset="0"/>
              <a:ea typeface="Dosis"/>
              <a:cs typeface="Dosis"/>
              <a:sym typeface="Dosis"/>
            </a:endParaRPr>
          </a:p>
        </p:txBody>
      </p:sp>
      <p:sp>
        <p:nvSpPr>
          <p:cNvPr id="24" name="TextBox 23">
            <a:extLst>
              <a:ext uri="{FF2B5EF4-FFF2-40B4-BE49-F238E27FC236}">
                <a16:creationId xmlns:a16="http://schemas.microsoft.com/office/drawing/2014/main" id="{FE4BD461-1F55-4CED-843E-25333F6B4E6E}"/>
              </a:ext>
            </a:extLst>
          </p:cNvPr>
          <p:cNvSpPr txBox="1">
            <a:spLocks noChangeArrowheads="1"/>
          </p:cNvSpPr>
          <p:nvPr/>
        </p:nvSpPr>
        <p:spPr bwMode="auto">
          <a:xfrm>
            <a:off x="1120775" y="2832100"/>
            <a:ext cx="2465388" cy="153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SG" altLang="en-US" sz="2400" b="1" dirty="0">
                <a:solidFill>
                  <a:srgbClr val="FFFF00"/>
                </a:solidFill>
              </a:rPr>
              <a:t>SCA </a:t>
            </a:r>
            <a:r>
              <a:rPr lang="zh-CN" altLang="en-US" sz="2400" b="1" dirty="0">
                <a:solidFill>
                  <a:srgbClr val="FFFF00"/>
                </a:solidFill>
                <a:latin typeface="SimSun" panose="02010600030101010101" pitchFamily="2" charset="-122"/>
              </a:rPr>
              <a:t>源代码</a:t>
            </a:r>
            <a:endParaRPr lang="en-SG" altLang="en-US" sz="2400" b="1" dirty="0">
              <a:solidFill>
                <a:srgbClr val="FFFF00"/>
              </a:solidFill>
            </a:endParaRPr>
          </a:p>
          <a:p>
            <a:pPr eaLnBrk="1" hangingPunct="1"/>
            <a:r>
              <a:rPr lang="zh-CN" altLang="en-US" b="1" dirty="0">
                <a:solidFill>
                  <a:schemeClr val="tx1"/>
                </a:solidFill>
                <a:latin typeface="SimSun" panose="02010600030101010101" pitchFamily="2" charset="-122"/>
              </a:rPr>
              <a:t>第一个产品</a:t>
            </a:r>
            <a:endParaRPr lang="en-SG" altLang="en-US" b="1" dirty="0">
              <a:solidFill>
                <a:schemeClr val="tx1"/>
              </a:solidFill>
            </a:endParaRPr>
          </a:p>
          <a:p>
            <a:pPr eaLnBrk="1" hangingPunct="1"/>
            <a:endParaRPr lang="en-SG" altLang="en-US" b="1" dirty="0">
              <a:solidFill>
                <a:schemeClr val="tx1"/>
              </a:solidFill>
            </a:endParaRPr>
          </a:p>
          <a:p>
            <a:pPr eaLnBrk="1" hangingPunct="1"/>
            <a:r>
              <a:rPr lang="zh-CN" altLang="en-US" dirty="0">
                <a:solidFill>
                  <a:schemeClr val="tx1"/>
                </a:solidFill>
                <a:latin typeface="SimSun" panose="02010600030101010101" pitchFamily="2" charset="-122"/>
              </a:rPr>
              <a:t>针对</a:t>
            </a:r>
            <a:r>
              <a:rPr lang="zh-CN" altLang="en-US" b="1" dirty="0">
                <a:solidFill>
                  <a:schemeClr val="tx1"/>
                </a:solidFill>
                <a:latin typeface="SimSun" panose="02010600030101010101" pitchFamily="2" charset="-122"/>
              </a:rPr>
              <a:t>开发人员</a:t>
            </a:r>
            <a:r>
              <a:rPr lang="zh-CN" altLang="en-US" dirty="0">
                <a:solidFill>
                  <a:schemeClr val="tx1"/>
                </a:solidFill>
                <a:latin typeface="SimSun" panose="02010600030101010101" pitchFamily="2" charset="-122"/>
              </a:rPr>
              <a:t>，帮助他们在</a:t>
            </a:r>
            <a:r>
              <a:rPr lang="zh-CN" altLang="en-US" b="1" dirty="0">
                <a:solidFill>
                  <a:schemeClr val="tx1"/>
                </a:solidFill>
                <a:latin typeface="SimSun" panose="02010600030101010101" pitchFamily="2" charset="-122"/>
              </a:rPr>
              <a:t>构建软件时</a:t>
            </a:r>
            <a:r>
              <a:rPr lang="zh-CN" altLang="en-US" dirty="0">
                <a:solidFill>
                  <a:schemeClr val="tx1"/>
                </a:solidFill>
                <a:latin typeface="SimSun" panose="02010600030101010101" pitchFamily="2" charset="-122"/>
              </a:rPr>
              <a:t>选择更加安全的组件</a:t>
            </a:r>
            <a:endParaRPr lang="en-SG" altLang="en-US" b="1" dirty="0">
              <a:solidFill>
                <a:schemeClr val="tx1"/>
              </a:solidFill>
            </a:endParaRPr>
          </a:p>
        </p:txBody>
      </p:sp>
      <p:sp>
        <p:nvSpPr>
          <p:cNvPr id="25" name="TextBox 24">
            <a:extLst>
              <a:ext uri="{FF2B5EF4-FFF2-40B4-BE49-F238E27FC236}">
                <a16:creationId xmlns:a16="http://schemas.microsoft.com/office/drawing/2014/main" id="{CF94C360-7810-4BA0-A147-58F999D81BCF}"/>
              </a:ext>
            </a:extLst>
          </p:cNvPr>
          <p:cNvSpPr txBox="1">
            <a:spLocks noChangeArrowheads="1"/>
          </p:cNvSpPr>
          <p:nvPr/>
        </p:nvSpPr>
        <p:spPr bwMode="auto">
          <a:xfrm>
            <a:off x="5994400" y="2824163"/>
            <a:ext cx="2465388" cy="153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r>
              <a:rPr lang="en-SG" altLang="en-US" sz="2400" b="1">
                <a:solidFill>
                  <a:srgbClr val="FF01FF"/>
                </a:solidFill>
                <a:latin typeface="Century Gothic" panose="020B0502020202020204" pitchFamily="34" charset="0"/>
              </a:rPr>
              <a:t>SCA </a:t>
            </a:r>
            <a:r>
              <a:rPr lang="zh-CN" altLang="en-US" sz="2400" b="1">
                <a:solidFill>
                  <a:srgbClr val="FF01FF"/>
                </a:solidFill>
                <a:latin typeface="Century Gothic" panose="020B0502020202020204" pitchFamily="34" charset="0"/>
              </a:rPr>
              <a:t>二进制程序</a:t>
            </a:r>
            <a:endParaRPr lang="en-SG" altLang="en-US" sz="2400" b="1">
              <a:solidFill>
                <a:srgbClr val="FF01FF"/>
              </a:solidFill>
              <a:latin typeface="Century Gothic" panose="020B0502020202020204" pitchFamily="34" charset="0"/>
            </a:endParaRPr>
          </a:p>
          <a:p>
            <a:pPr algn="r" eaLnBrk="1" hangingPunct="1"/>
            <a:r>
              <a:rPr lang="zh-CN" altLang="en-US" b="1">
                <a:solidFill>
                  <a:schemeClr val="tx1"/>
                </a:solidFill>
                <a:latin typeface="Century Gothic" panose="020B0502020202020204" pitchFamily="34" charset="0"/>
              </a:rPr>
              <a:t>第二个产品</a:t>
            </a:r>
            <a:endParaRPr lang="en-SG" altLang="en-US" b="1">
              <a:solidFill>
                <a:schemeClr val="tx1"/>
              </a:solidFill>
              <a:latin typeface="Century Gothic" panose="020B0502020202020204" pitchFamily="34" charset="0"/>
            </a:endParaRPr>
          </a:p>
          <a:p>
            <a:pPr algn="r" eaLnBrk="1" hangingPunct="1"/>
            <a:endParaRPr lang="en-SG" altLang="en-US" b="1">
              <a:solidFill>
                <a:srgbClr val="FFC000"/>
              </a:solidFill>
              <a:latin typeface="Century Gothic" panose="020B0502020202020204" pitchFamily="34" charset="0"/>
            </a:endParaRPr>
          </a:p>
          <a:p>
            <a:pPr algn="r" eaLnBrk="1" hangingPunct="1"/>
            <a:r>
              <a:rPr lang="zh-CN" altLang="en-US">
                <a:solidFill>
                  <a:schemeClr val="tx1"/>
                </a:solidFill>
                <a:latin typeface="Century Gothic" panose="020B0502020202020204" pitchFamily="34" charset="0"/>
              </a:rPr>
              <a:t>针对</a:t>
            </a:r>
            <a:r>
              <a:rPr lang="zh-CN" altLang="en-US" b="1">
                <a:solidFill>
                  <a:schemeClr val="tx1"/>
                </a:solidFill>
                <a:latin typeface="Century Gothic" panose="020B0502020202020204" pitchFamily="34" charset="0"/>
              </a:rPr>
              <a:t>安全和运营团队</a:t>
            </a:r>
            <a:r>
              <a:rPr lang="zh-CN" altLang="en-US">
                <a:solidFill>
                  <a:schemeClr val="tx1"/>
                </a:solidFill>
                <a:latin typeface="Century Gothic" panose="020B0502020202020204" pitchFamily="34" charset="0"/>
              </a:rPr>
              <a:t>和一般</a:t>
            </a:r>
            <a:r>
              <a:rPr lang="zh-CN" altLang="en-US" b="1">
                <a:solidFill>
                  <a:schemeClr val="tx1"/>
                </a:solidFill>
                <a:latin typeface="Century Gothic" panose="020B0502020202020204" pitchFamily="34" charset="0"/>
              </a:rPr>
              <a:t>用户</a:t>
            </a:r>
            <a:r>
              <a:rPr lang="zh-CN" altLang="en-US">
                <a:solidFill>
                  <a:schemeClr val="tx1"/>
                </a:solidFill>
                <a:latin typeface="Century Gothic" panose="020B0502020202020204" pitchFamily="34" charset="0"/>
              </a:rPr>
              <a:t>，确保</a:t>
            </a:r>
            <a:r>
              <a:rPr lang="zh-CN" altLang="en-US" b="1">
                <a:solidFill>
                  <a:schemeClr val="tx1"/>
                </a:solidFill>
                <a:latin typeface="Century Gothic" panose="020B0502020202020204" pitchFamily="34" charset="0"/>
              </a:rPr>
              <a:t>软件部署时</a:t>
            </a:r>
            <a:r>
              <a:rPr lang="zh-CN" altLang="en-US">
                <a:solidFill>
                  <a:schemeClr val="tx1"/>
                </a:solidFill>
                <a:latin typeface="Century Gothic" panose="020B0502020202020204" pitchFamily="34" charset="0"/>
              </a:rPr>
              <a:t>的持续安全性</a:t>
            </a:r>
            <a:endParaRPr lang="en-SG" altLang="en-US" b="1">
              <a:solidFill>
                <a:schemeClr val="tx1"/>
              </a:solidFill>
              <a:latin typeface="Century Gothic" panose="020B0502020202020204" pitchFamily="34" charset="0"/>
            </a:endParaRPr>
          </a:p>
        </p:txBody>
      </p:sp>
      <p:sp>
        <p:nvSpPr>
          <p:cNvPr id="2" name="TextBox 1">
            <a:extLst>
              <a:ext uri="{FF2B5EF4-FFF2-40B4-BE49-F238E27FC236}">
                <a16:creationId xmlns:a16="http://schemas.microsoft.com/office/drawing/2014/main" id="{519E8D36-EE58-4699-AE48-EF14AA6210FE}"/>
              </a:ext>
            </a:extLst>
          </p:cNvPr>
          <p:cNvSpPr txBox="1">
            <a:spLocks noChangeArrowheads="1"/>
          </p:cNvSpPr>
          <p:nvPr/>
        </p:nvSpPr>
        <p:spPr bwMode="auto">
          <a:xfrm>
            <a:off x="3540125" y="2325688"/>
            <a:ext cx="5207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SG" altLang="en-US" sz="1000" b="1" dirty="0">
                <a:solidFill>
                  <a:schemeClr val="tx1"/>
                </a:solidFill>
                <a:latin typeface="Century Gothic" panose="020B0502020202020204" pitchFamily="34" charset="0"/>
              </a:rPr>
              <a:t>BUILD</a:t>
            </a:r>
          </a:p>
        </p:txBody>
      </p:sp>
      <p:sp>
        <p:nvSpPr>
          <p:cNvPr id="21" name="TextBox 20">
            <a:extLst>
              <a:ext uri="{FF2B5EF4-FFF2-40B4-BE49-F238E27FC236}">
                <a16:creationId xmlns:a16="http://schemas.microsoft.com/office/drawing/2014/main" id="{169D1EDA-0AB3-4007-8F75-022C186E749A}"/>
              </a:ext>
            </a:extLst>
          </p:cNvPr>
          <p:cNvSpPr txBox="1">
            <a:spLocks noChangeArrowheads="1"/>
          </p:cNvSpPr>
          <p:nvPr/>
        </p:nvSpPr>
        <p:spPr bwMode="auto">
          <a:xfrm>
            <a:off x="4941888" y="2330450"/>
            <a:ext cx="6572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SG" altLang="en-US" sz="1000" b="1">
                <a:solidFill>
                  <a:schemeClr val="tx1"/>
                </a:solidFill>
                <a:latin typeface="Century Gothic" panose="020B0502020202020204" pitchFamily="34" charset="0"/>
              </a:rPr>
              <a:t>DEPLOY</a:t>
            </a:r>
          </a:p>
        </p:txBody>
      </p:sp>
      <p:sp>
        <p:nvSpPr>
          <p:cNvPr id="13321" name="Rectangle 9">
            <a:extLst>
              <a:ext uri="{FF2B5EF4-FFF2-40B4-BE49-F238E27FC236}">
                <a16:creationId xmlns:a16="http://schemas.microsoft.com/office/drawing/2014/main" id="{217B21CF-393D-4160-B3B8-B36C4914A768}"/>
              </a:ext>
            </a:extLst>
          </p:cNvPr>
          <p:cNvSpPr>
            <a:spLocks noChangeArrowheads="1"/>
          </p:cNvSpPr>
          <p:nvPr/>
        </p:nvSpPr>
        <p:spPr bwMode="auto">
          <a:xfrm>
            <a:off x="0" y="4927600"/>
            <a:ext cx="28860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SG" altLang="en-US" sz="800">
                <a:solidFill>
                  <a:schemeClr val="tx1"/>
                </a:solidFill>
                <a:latin typeface="Century Gothic" panose="020B0502020202020204" pitchFamily="34" charset="0"/>
              </a:rPr>
              <a:t>Company Confidential. Strictly for Internal Circulation.</a:t>
            </a:r>
          </a:p>
        </p:txBody>
      </p:sp>
      <p:pic>
        <p:nvPicPr>
          <p:cNvPr id="13322" name="Picture 12">
            <a:extLst>
              <a:ext uri="{FF2B5EF4-FFF2-40B4-BE49-F238E27FC236}">
                <a16:creationId xmlns:a16="http://schemas.microsoft.com/office/drawing/2014/main" id="{887689EF-64DC-402C-AC0E-C3BDA3191E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0450" y="31750"/>
            <a:ext cx="42386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Flowchart: Process 28">
            <a:extLst>
              <a:ext uri="{FF2B5EF4-FFF2-40B4-BE49-F238E27FC236}">
                <a16:creationId xmlns:a16="http://schemas.microsoft.com/office/drawing/2014/main" id="{BEC6AF4D-1749-4CA9-933F-C049C0691B80}"/>
              </a:ext>
            </a:extLst>
          </p:cNvPr>
          <p:cNvSpPr/>
          <p:nvPr/>
        </p:nvSpPr>
        <p:spPr>
          <a:xfrm>
            <a:off x="0" y="3354388"/>
            <a:ext cx="9144000" cy="1789112"/>
          </a:xfrm>
          <a:prstGeom prst="flowChartProcess">
            <a:avLst/>
          </a:prstGeom>
          <a:gradFill flip="none" rotWithShape="1">
            <a:gsLst>
              <a:gs pos="0">
                <a:srgbClr val="0C64AF"/>
              </a:gs>
              <a:gs pos="100000">
                <a:srgbClr val="46C3C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SG" altLang="en-US">
              <a:solidFill>
                <a:srgbClr val="FFFFFF"/>
              </a:solidFill>
            </a:endParaRPr>
          </a:p>
        </p:txBody>
      </p:sp>
      <p:sp>
        <p:nvSpPr>
          <p:cNvPr id="15363" name="Shape 131">
            <a:extLst>
              <a:ext uri="{FF2B5EF4-FFF2-40B4-BE49-F238E27FC236}">
                <a16:creationId xmlns:a16="http://schemas.microsoft.com/office/drawing/2014/main" id="{E7CD85D4-42ED-4AB8-8B0B-BF77B614641D}"/>
              </a:ext>
            </a:extLst>
          </p:cNvPr>
          <p:cNvSpPr txBox="1">
            <a:spLocks noGrp="1" noChangeArrowheads="1"/>
          </p:cNvSpPr>
          <p:nvPr>
            <p:ph type="ctrTitle" idx="4294967295"/>
          </p:nvPr>
        </p:nvSpPr>
        <p:spPr>
          <a:xfrm>
            <a:off x="280988" y="344488"/>
            <a:ext cx="7142162" cy="625475"/>
          </a:xfrm>
        </p:spPr>
        <p:txBody>
          <a:bodyPr/>
          <a:lstStyle/>
          <a:p>
            <a:pPr eaLnBrk="1" hangingPunct="1">
              <a:buClr>
                <a:srgbClr val="FFFFFF"/>
              </a:buClr>
              <a:buFont typeface="Dosis"/>
              <a:buNone/>
            </a:pPr>
            <a:r>
              <a:rPr lang="zh-CN" altLang="en-US" b="1">
                <a:solidFill>
                  <a:srgbClr val="46C3CD"/>
                </a:solidFill>
                <a:latin typeface="Century Gothic" panose="020B0502020202020204" pitchFamily="34" charset="0"/>
                <a:ea typeface="Dosis"/>
                <a:cs typeface="Dosis"/>
                <a:sym typeface="Dosis"/>
              </a:rPr>
              <a:t>主要产品线</a:t>
            </a:r>
            <a:br>
              <a:rPr lang="en-SG" altLang="en-US" sz="3200" b="1">
                <a:solidFill>
                  <a:srgbClr val="0C64AF"/>
                </a:solidFill>
                <a:latin typeface="Century Gothic" panose="020B0502020202020204" pitchFamily="34" charset="0"/>
                <a:ea typeface="Dosis"/>
                <a:cs typeface="Dosis"/>
                <a:sym typeface="Dosis"/>
              </a:rPr>
            </a:br>
            <a:r>
              <a:rPr lang="en-SG" altLang="en-US" sz="3200" b="1">
                <a:solidFill>
                  <a:srgbClr val="0C64AF"/>
                </a:solidFill>
                <a:latin typeface="Century Gothic" panose="020B0502020202020204" pitchFamily="34" charset="0"/>
                <a:ea typeface="Dosis"/>
                <a:cs typeface="Dosis"/>
                <a:sym typeface="Dosis"/>
              </a:rPr>
              <a:t>SCA </a:t>
            </a:r>
            <a:r>
              <a:rPr lang="zh-CN" altLang="en-US" sz="3200" b="1">
                <a:solidFill>
                  <a:srgbClr val="0C64AF"/>
                </a:solidFill>
                <a:latin typeface="Century Gothic" panose="020B0502020202020204" pitchFamily="34" charset="0"/>
                <a:ea typeface="Dosis"/>
                <a:cs typeface="Dosis"/>
                <a:sym typeface="Dosis"/>
              </a:rPr>
              <a:t>软件成分分析</a:t>
            </a:r>
            <a:endParaRPr lang="en-US" altLang="en-US" sz="1000">
              <a:solidFill>
                <a:schemeClr val="tx1"/>
              </a:solidFill>
              <a:latin typeface="Century Gothic" panose="020B0502020202020204" pitchFamily="34" charset="0"/>
              <a:ea typeface="Dosis"/>
              <a:cs typeface="Dosis"/>
              <a:sym typeface="Dosis"/>
            </a:endParaRPr>
          </a:p>
        </p:txBody>
      </p:sp>
      <p:sp>
        <p:nvSpPr>
          <p:cNvPr id="11" name="TextBox 10">
            <a:extLst>
              <a:ext uri="{FF2B5EF4-FFF2-40B4-BE49-F238E27FC236}">
                <a16:creationId xmlns:a16="http://schemas.microsoft.com/office/drawing/2014/main" id="{19A92C9A-30CC-4408-8106-F584BECE35D3}"/>
              </a:ext>
            </a:extLst>
          </p:cNvPr>
          <p:cNvSpPr txBox="1">
            <a:spLocks noChangeArrowheads="1"/>
          </p:cNvSpPr>
          <p:nvPr/>
        </p:nvSpPr>
        <p:spPr bwMode="auto">
          <a:xfrm>
            <a:off x="314325" y="1206500"/>
            <a:ext cx="8462963"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zh-CN" dirty="0" err="1">
                <a:latin typeface="SimSun" panose="02010600030101010101" pitchFamily="2" charset="-122"/>
              </a:rPr>
              <a:t>Scantist</a:t>
            </a:r>
            <a:r>
              <a:rPr lang="en-US" altLang="zh-CN" dirty="0">
                <a:latin typeface="SimSun" panose="02010600030101010101" pitchFamily="2" charset="-122"/>
              </a:rPr>
              <a:t> SCA</a:t>
            </a:r>
            <a:r>
              <a:rPr lang="zh-CN" altLang="en-US" dirty="0">
                <a:latin typeface="SimSun" panose="02010600030101010101" pitchFamily="2" charset="-122"/>
              </a:rPr>
              <a:t>是一种</a:t>
            </a:r>
            <a:r>
              <a:rPr lang="en-US" altLang="zh-CN" b="1" dirty="0">
                <a:solidFill>
                  <a:srgbClr val="46C3CD"/>
                </a:solidFill>
                <a:latin typeface="SimSun" panose="02010600030101010101" pitchFamily="2" charset="-122"/>
              </a:rPr>
              <a:t>SaaS</a:t>
            </a:r>
            <a:r>
              <a:rPr lang="zh-CN" altLang="en-US" b="1" dirty="0">
                <a:solidFill>
                  <a:srgbClr val="46C3CD"/>
                </a:solidFill>
                <a:latin typeface="SimSun" panose="02010600030101010101" pitchFamily="2" charset="-122"/>
              </a:rPr>
              <a:t>解决方案</a:t>
            </a:r>
            <a:r>
              <a:rPr lang="zh-CN" altLang="en-US" dirty="0">
                <a:latin typeface="SimSun" panose="02010600030101010101" pitchFamily="2" charset="-122"/>
              </a:rPr>
              <a:t>，通过提供对</a:t>
            </a:r>
            <a:r>
              <a:rPr lang="zh-CN" altLang="en-US" b="1" dirty="0">
                <a:solidFill>
                  <a:srgbClr val="46C3CD"/>
                </a:solidFill>
                <a:latin typeface="SimSun" panose="02010600030101010101" pitchFamily="2" charset="-122"/>
              </a:rPr>
              <a:t>应用程序软件供应链</a:t>
            </a:r>
            <a:r>
              <a:rPr lang="zh-CN" altLang="en-US" dirty="0">
                <a:latin typeface="SimSun" panose="02010600030101010101" pitchFamily="2" charset="-122"/>
              </a:rPr>
              <a:t>的更大可视性，主动帮助企业管理</a:t>
            </a:r>
            <a:r>
              <a:rPr lang="zh-CN" altLang="en-US" b="1" dirty="0">
                <a:solidFill>
                  <a:srgbClr val="46C3CD"/>
                </a:solidFill>
                <a:latin typeface="SimSun" panose="02010600030101010101" pitchFamily="2" charset="-122"/>
              </a:rPr>
              <a:t>开源库的安全性</a:t>
            </a:r>
            <a:r>
              <a:rPr lang="zh-CN" altLang="en-US" dirty="0">
                <a:latin typeface="SimSun" panose="02010600030101010101" pitchFamily="2" charset="-122"/>
              </a:rPr>
              <a:t>和</a:t>
            </a:r>
            <a:r>
              <a:rPr lang="zh-CN" altLang="en-US" b="1" dirty="0">
                <a:solidFill>
                  <a:srgbClr val="46C3CD"/>
                </a:solidFill>
                <a:latin typeface="SimSun" panose="02010600030101010101" pitchFamily="2" charset="-122"/>
              </a:rPr>
              <a:t>合规性风险</a:t>
            </a:r>
            <a:r>
              <a:rPr lang="zh-CN" altLang="en-US" dirty="0">
                <a:latin typeface="SimSun" panose="02010600030101010101" pitchFamily="2" charset="-122"/>
              </a:rPr>
              <a:t>。本产品通过分析软件应用程序中已知的</a:t>
            </a:r>
            <a:r>
              <a:rPr lang="zh-CN" altLang="en-US" b="1" dirty="0">
                <a:solidFill>
                  <a:srgbClr val="46C3CD"/>
                </a:solidFill>
                <a:latin typeface="SimSun" panose="02010600030101010101" pitchFamily="2" charset="-122"/>
              </a:rPr>
              <a:t>第三方库和组件的签名</a:t>
            </a:r>
            <a:r>
              <a:rPr lang="zh-CN" altLang="en-US" dirty="0">
                <a:latin typeface="SimSun" panose="02010600030101010101" pitchFamily="2" charset="-122"/>
              </a:rPr>
              <a:t>，并与漏洞和许可证数据库进行</a:t>
            </a:r>
            <a:r>
              <a:rPr lang="zh-CN" altLang="en-US" b="1" dirty="0">
                <a:solidFill>
                  <a:srgbClr val="46C3CD"/>
                </a:solidFill>
                <a:latin typeface="SimSun" panose="02010600030101010101" pitchFamily="2" charset="-122"/>
              </a:rPr>
              <a:t>交叉对比</a:t>
            </a:r>
            <a:r>
              <a:rPr lang="zh-CN" altLang="en-US" dirty="0">
                <a:latin typeface="SimSun" panose="02010600030101010101" pitchFamily="2" charset="-122"/>
              </a:rPr>
              <a:t>，以识别软件开发和部署阶段中的安全隐患</a:t>
            </a:r>
            <a:endParaRPr lang="en-SG" altLang="en-US" dirty="0"/>
          </a:p>
        </p:txBody>
      </p:sp>
      <p:pic>
        <p:nvPicPr>
          <p:cNvPr id="10" name="Graphic 9" descr="Coins">
            <a:extLst>
              <a:ext uri="{FF2B5EF4-FFF2-40B4-BE49-F238E27FC236}">
                <a16:creationId xmlns:a16="http://schemas.microsoft.com/office/drawing/2014/main" id="{E6B663F5-84BB-4C4E-B429-13D209D94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9388" y="2276475"/>
            <a:ext cx="923925"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11" descr="Clock">
            <a:extLst>
              <a:ext uri="{FF2B5EF4-FFF2-40B4-BE49-F238E27FC236}">
                <a16:creationId xmlns:a16="http://schemas.microsoft.com/office/drawing/2014/main" id="{830CD605-0495-45AC-92A3-176BF893C9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4663" y="2276475"/>
            <a:ext cx="922337"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raphic 12" descr="Downward trend">
            <a:extLst>
              <a:ext uri="{FF2B5EF4-FFF2-40B4-BE49-F238E27FC236}">
                <a16:creationId xmlns:a16="http://schemas.microsoft.com/office/drawing/2014/main" id="{F347FE1D-0B0B-46A3-B853-DD8F7BB314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0125" y="2230438"/>
            <a:ext cx="9223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Graphic 4">
            <a:extLst>
              <a:ext uri="{FF2B5EF4-FFF2-40B4-BE49-F238E27FC236}">
                <a16:creationId xmlns:a16="http://schemas.microsoft.com/office/drawing/2014/main" id="{78291788-9DC7-4775-AA41-13D4297BC53E}"/>
              </a:ext>
            </a:extLst>
          </p:cNvPr>
          <p:cNvSpPr>
            <a:spLocks/>
          </p:cNvSpPr>
          <p:nvPr/>
        </p:nvSpPr>
        <p:spPr bwMode="auto">
          <a:xfrm>
            <a:off x="769938" y="2306638"/>
            <a:ext cx="820737" cy="792162"/>
          </a:xfrm>
          <a:custGeom>
            <a:avLst/>
            <a:gdLst>
              <a:gd name="T0" fmla="*/ 15042 w 3112033"/>
              <a:gd name="T1" fmla="*/ 7565 h 2999654"/>
              <a:gd name="T2" fmla="*/ 7536 w 3112033"/>
              <a:gd name="T3" fmla="*/ 29 h 2999654"/>
              <a:gd name="T4" fmla="*/ 28 w 3112033"/>
              <a:gd name="T5" fmla="*/ 7565 h 2999654"/>
              <a:gd name="T6" fmla="*/ 4772 w 3112033"/>
              <a:gd name="T7" fmla="*/ 14576 h 2999654"/>
              <a:gd name="T8" fmla="*/ 6671 w 3112033"/>
              <a:gd name="T9" fmla="*/ 9758 h 2999654"/>
              <a:gd name="T10" fmla="*/ 5187 w 3112033"/>
              <a:gd name="T11" fmla="*/ 7565 h 2999654"/>
              <a:gd name="T12" fmla="*/ 7536 w 3112033"/>
              <a:gd name="T13" fmla="*/ 5208 h 2999654"/>
              <a:gd name="T14" fmla="*/ 9884 w 3112033"/>
              <a:gd name="T15" fmla="*/ 7565 h 2999654"/>
              <a:gd name="T16" fmla="*/ 8400 w 3112033"/>
              <a:gd name="T17" fmla="*/ 9758 h 2999654"/>
              <a:gd name="T18" fmla="*/ 10298 w 3112033"/>
              <a:gd name="T19" fmla="*/ 14576 h 2999654"/>
              <a:gd name="T20" fmla="*/ 15042 w 3112033"/>
              <a:gd name="T21" fmla="*/ 7565 h 29996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112033" h="2999654">
                <a:moveTo>
                  <a:pt x="3109497" y="1557690"/>
                </a:moveTo>
                <a:cubicBezTo>
                  <a:pt x="3109497" y="700618"/>
                  <a:pt x="2414822" y="5883"/>
                  <a:pt x="1557742" y="5883"/>
                </a:cubicBezTo>
                <a:cubicBezTo>
                  <a:pt x="700688" y="5883"/>
                  <a:pt x="5883" y="700618"/>
                  <a:pt x="5883" y="1557690"/>
                </a:cubicBezTo>
                <a:cubicBezTo>
                  <a:pt x="5883" y="2213041"/>
                  <a:pt x="412159" y="2773527"/>
                  <a:pt x="986485" y="3001025"/>
                </a:cubicBezTo>
                <a:lnTo>
                  <a:pt x="1379051" y="2009099"/>
                </a:lnTo>
                <a:cubicBezTo>
                  <a:pt x="1199348" y="1937928"/>
                  <a:pt x="1072195" y="1762695"/>
                  <a:pt x="1072195" y="1557690"/>
                </a:cubicBezTo>
                <a:cubicBezTo>
                  <a:pt x="1072195" y="1289562"/>
                  <a:pt x="1289605" y="1072213"/>
                  <a:pt x="1557733" y="1072213"/>
                </a:cubicBezTo>
                <a:cubicBezTo>
                  <a:pt x="1825878" y="1072213"/>
                  <a:pt x="2043279" y="1289571"/>
                  <a:pt x="2043279" y="1557690"/>
                </a:cubicBezTo>
                <a:cubicBezTo>
                  <a:pt x="2043279" y="1762695"/>
                  <a:pt x="1915997" y="1937937"/>
                  <a:pt x="1736424" y="2009099"/>
                </a:cubicBezTo>
                <a:lnTo>
                  <a:pt x="2128878" y="3001025"/>
                </a:lnTo>
                <a:cubicBezTo>
                  <a:pt x="2703333" y="2773527"/>
                  <a:pt x="3109497" y="2213041"/>
                  <a:pt x="3109497" y="1557690"/>
                </a:cubicBezTo>
                <a:close/>
              </a:path>
            </a:pathLst>
          </a:custGeom>
          <a:solidFill>
            <a:srgbClr val="46C3CD"/>
          </a:solidFill>
          <a:ln>
            <a:noFill/>
          </a:ln>
          <a:extLst>
            <a:ext uri="{91240B29-F687-4F45-9708-019B960494DF}">
              <a14:hiddenLine xmlns:a14="http://schemas.microsoft.com/office/drawing/2010/main" w="8643" cap="flat">
                <a:solidFill>
                  <a:srgbClr val="000000"/>
                </a:solidFill>
                <a:prstDash val="solid"/>
                <a:miter lim="800000"/>
                <a:headEnd/>
                <a:tailEnd/>
              </a14:hiddenLine>
            </a:ext>
          </a:extLst>
        </p:spPr>
        <p:txBody>
          <a:bodyPr anchor="ctr"/>
          <a:lstStyle/>
          <a:p>
            <a:endParaRPr lang="en-SG"/>
          </a:p>
        </p:txBody>
      </p:sp>
      <p:sp>
        <p:nvSpPr>
          <p:cNvPr id="15" name="TextBox 14">
            <a:extLst>
              <a:ext uri="{FF2B5EF4-FFF2-40B4-BE49-F238E27FC236}">
                <a16:creationId xmlns:a16="http://schemas.microsoft.com/office/drawing/2014/main" id="{2F1A68AA-5E04-46B7-B7C4-0B4166417AE2}"/>
              </a:ext>
            </a:extLst>
          </p:cNvPr>
          <p:cNvSpPr txBox="1">
            <a:spLocks noChangeArrowheads="1"/>
          </p:cNvSpPr>
          <p:nvPr/>
        </p:nvSpPr>
        <p:spPr bwMode="auto">
          <a:xfrm>
            <a:off x="2582863" y="3786188"/>
            <a:ext cx="17875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zh-CN" altLang="en-US" sz="1200" b="1">
                <a:solidFill>
                  <a:schemeClr val="tx1"/>
                </a:solidFill>
                <a:latin typeface="Century Gothic" panose="020B0502020202020204" pitchFamily="34" charset="0"/>
              </a:rPr>
              <a:t>通过大幅缩短漏洞修复时间从而缩短产品上市时间</a:t>
            </a:r>
            <a:endParaRPr lang="en-SG" altLang="en-US" sz="1200" b="1">
              <a:solidFill>
                <a:schemeClr val="tx1"/>
              </a:solidFill>
              <a:latin typeface="Century Gothic" panose="020B0502020202020204" pitchFamily="34" charset="0"/>
            </a:endParaRPr>
          </a:p>
        </p:txBody>
      </p:sp>
      <p:sp>
        <p:nvSpPr>
          <p:cNvPr id="16" name="TextBox 15">
            <a:extLst>
              <a:ext uri="{FF2B5EF4-FFF2-40B4-BE49-F238E27FC236}">
                <a16:creationId xmlns:a16="http://schemas.microsoft.com/office/drawing/2014/main" id="{574FD81F-5074-4F0F-9F70-2400D2CB9F69}"/>
              </a:ext>
            </a:extLst>
          </p:cNvPr>
          <p:cNvSpPr txBox="1">
            <a:spLocks noChangeArrowheads="1"/>
          </p:cNvSpPr>
          <p:nvPr/>
        </p:nvSpPr>
        <p:spPr bwMode="auto">
          <a:xfrm>
            <a:off x="249238" y="3786188"/>
            <a:ext cx="18335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zh-CN" altLang="en-US" sz="1200" b="1">
                <a:solidFill>
                  <a:schemeClr val="tx1"/>
                </a:solidFill>
                <a:latin typeface="Century Gothic" panose="020B0502020202020204" pitchFamily="34" charset="0"/>
              </a:rPr>
              <a:t>让开发团队任意使用开源代码</a:t>
            </a:r>
            <a:endParaRPr lang="en-SG" altLang="en-US" sz="1200" b="1">
              <a:solidFill>
                <a:schemeClr val="tx1"/>
              </a:solidFill>
              <a:latin typeface="Century Gothic" panose="020B0502020202020204" pitchFamily="34" charset="0"/>
            </a:endParaRPr>
          </a:p>
        </p:txBody>
      </p:sp>
      <p:sp>
        <p:nvSpPr>
          <p:cNvPr id="17" name="TextBox 16">
            <a:extLst>
              <a:ext uri="{FF2B5EF4-FFF2-40B4-BE49-F238E27FC236}">
                <a16:creationId xmlns:a16="http://schemas.microsoft.com/office/drawing/2014/main" id="{ADA48EC5-1646-4623-82B3-DC7B5A0C4F7E}"/>
              </a:ext>
            </a:extLst>
          </p:cNvPr>
          <p:cNvSpPr txBox="1">
            <a:spLocks noChangeArrowheads="1"/>
          </p:cNvSpPr>
          <p:nvPr/>
        </p:nvSpPr>
        <p:spPr bwMode="auto">
          <a:xfrm>
            <a:off x="6951663" y="3779838"/>
            <a:ext cx="1835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zh-CN" altLang="en-US" sz="1200" b="1">
                <a:solidFill>
                  <a:schemeClr val="tx1"/>
                </a:solidFill>
                <a:latin typeface="Century Gothic" panose="020B0502020202020204" pitchFamily="34" charset="0"/>
              </a:rPr>
              <a:t>通过定期主动检查漏洞来防止代码安全衰退</a:t>
            </a:r>
            <a:endParaRPr lang="en-SG" altLang="en-US" sz="1200" b="1">
              <a:solidFill>
                <a:schemeClr val="tx1"/>
              </a:solidFill>
              <a:latin typeface="Century Gothic" panose="020B0502020202020204" pitchFamily="34" charset="0"/>
            </a:endParaRPr>
          </a:p>
        </p:txBody>
      </p:sp>
      <p:sp>
        <p:nvSpPr>
          <p:cNvPr id="18" name="TextBox 17">
            <a:extLst>
              <a:ext uri="{FF2B5EF4-FFF2-40B4-BE49-F238E27FC236}">
                <a16:creationId xmlns:a16="http://schemas.microsoft.com/office/drawing/2014/main" id="{27294BB9-2478-41FC-B78B-7AAA7A923310}"/>
              </a:ext>
            </a:extLst>
          </p:cNvPr>
          <p:cNvSpPr txBox="1">
            <a:spLocks noChangeArrowheads="1"/>
          </p:cNvSpPr>
          <p:nvPr/>
        </p:nvSpPr>
        <p:spPr bwMode="auto">
          <a:xfrm>
            <a:off x="4860925" y="3781425"/>
            <a:ext cx="17875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zh-CN" altLang="en-US" sz="1200" b="1">
                <a:solidFill>
                  <a:schemeClr val="tx1"/>
                </a:solidFill>
                <a:latin typeface="Century Gothic" panose="020B0502020202020204" pitchFamily="34" charset="0"/>
              </a:rPr>
              <a:t>与现有竞争对手相比，安全和合规成本降低了一半</a:t>
            </a:r>
            <a:endParaRPr lang="en-SG" altLang="en-US" sz="1200" b="1">
              <a:solidFill>
                <a:schemeClr val="tx1"/>
              </a:solidFill>
              <a:latin typeface="Century Gothic" panose="020B0502020202020204" pitchFamily="34" charset="0"/>
            </a:endParaRPr>
          </a:p>
        </p:txBody>
      </p:sp>
      <p:pic>
        <p:nvPicPr>
          <p:cNvPr id="15373" name="Picture 27">
            <a:extLst>
              <a:ext uri="{FF2B5EF4-FFF2-40B4-BE49-F238E27FC236}">
                <a16:creationId xmlns:a16="http://schemas.microsoft.com/office/drawing/2014/main" id="{2634D9D2-2794-4799-B491-B6795A8B04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25432" r="14154" b="11160"/>
          <a:stretch>
            <a:fillRect/>
          </a:stretch>
        </p:blipFill>
        <p:spPr bwMode="auto">
          <a:xfrm>
            <a:off x="8420100" y="11113"/>
            <a:ext cx="733425"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4" name="Rectangle 18">
            <a:extLst>
              <a:ext uri="{FF2B5EF4-FFF2-40B4-BE49-F238E27FC236}">
                <a16:creationId xmlns:a16="http://schemas.microsoft.com/office/drawing/2014/main" id="{8EDD30FE-143F-47C1-B328-42866BCDD234}"/>
              </a:ext>
            </a:extLst>
          </p:cNvPr>
          <p:cNvSpPr>
            <a:spLocks noChangeArrowheads="1"/>
          </p:cNvSpPr>
          <p:nvPr/>
        </p:nvSpPr>
        <p:spPr bwMode="auto">
          <a:xfrm>
            <a:off x="0" y="4927600"/>
            <a:ext cx="28860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SG" altLang="en-US" sz="800">
                <a:solidFill>
                  <a:schemeClr val="tx1"/>
                </a:solidFill>
                <a:latin typeface="Century Gothic" panose="020B0502020202020204" pitchFamily="34" charset="0"/>
              </a:rPr>
              <a:t>Company Confidential. Strictly for Internal Circulation.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6" grpId="0"/>
      <p:bldP spid="17"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Shape 131">
            <a:extLst>
              <a:ext uri="{FF2B5EF4-FFF2-40B4-BE49-F238E27FC236}">
                <a16:creationId xmlns:a16="http://schemas.microsoft.com/office/drawing/2014/main" id="{A6674E03-FDBC-422F-900A-0A9256CA0AEF}"/>
              </a:ext>
            </a:extLst>
          </p:cNvPr>
          <p:cNvSpPr txBox="1">
            <a:spLocks noGrp="1" noChangeArrowheads="1"/>
          </p:cNvSpPr>
          <p:nvPr>
            <p:ph type="ctrTitle" idx="4294967295"/>
          </p:nvPr>
        </p:nvSpPr>
        <p:spPr>
          <a:xfrm>
            <a:off x="292100" y="301625"/>
            <a:ext cx="5908675" cy="625475"/>
          </a:xfrm>
        </p:spPr>
        <p:txBody>
          <a:bodyPr/>
          <a:lstStyle/>
          <a:p>
            <a:pPr eaLnBrk="1" hangingPunct="1">
              <a:buClr>
                <a:srgbClr val="FFFFFF"/>
              </a:buClr>
              <a:buFont typeface="Dosis"/>
              <a:buNone/>
            </a:pPr>
            <a:r>
              <a:rPr lang="zh-CN" altLang="en-US" sz="3200" b="1">
                <a:solidFill>
                  <a:srgbClr val="0C64AF"/>
                </a:solidFill>
                <a:latin typeface="Century Gothic" panose="020B0502020202020204" pitchFamily="34" charset="0"/>
                <a:ea typeface="Dosis"/>
                <a:cs typeface="Dosis"/>
                <a:sym typeface="Dosis"/>
              </a:rPr>
              <a:t>产品部署与附加服务</a:t>
            </a:r>
            <a:endParaRPr lang="en-US" altLang="en-US" sz="1000">
              <a:solidFill>
                <a:schemeClr val="tx1"/>
              </a:solidFill>
              <a:latin typeface="Century Gothic" panose="020B0502020202020204" pitchFamily="34" charset="0"/>
              <a:ea typeface="Dosis"/>
              <a:cs typeface="Dosis"/>
              <a:sym typeface="Dosis"/>
            </a:endParaRPr>
          </a:p>
        </p:txBody>
      </p:sp>
      <p:sp>
        <p:nvSpPr>
          <p:cNvPr id="21" name="Flowchart: Process 20">
            <a:extLst>
              <a:ext uri="{FF2B5EF4-FFF2-40B4-BE49-F238E27FC236}">
                <a16:creationId xmlns:a16="http://schemas.microsoft.com/office/drawing/2014/main" id="{D95ED842-8FB5-49F2-8391-71527FA8C6C1}"/>
              </a:ext>
            </a:extLst>
          </p:cNvPr>
          <p:cNvSpPr/>
          <p:nvPr/>
        </p:nvSpPr>
        <p:spPr>
          <a:xfrm>
            <a:off x="7202488" y="0"/>
            <a:ext cx="1941512" cy="5143500"/>
          </a:xfrm>
          <a:prstGeom prst="flowChartProcess">
            <a:avLst/>
          </a:prstGeom>
          <a:gradFill flip="none" rotWithShape="1">
            <a:gsLst>
              <a:gs pos="0">
                <a:srgbClr val="0C64AF"/>
              </a:gs>
              <a:gs pos="100000">
                <a:srgbClr val="46C3C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SG" altLang="en-US">
              <a:solidFill>
                <a:srgbClr val="FFFFFF"/>
              </a:solidFill>
            </a:endParaRPr>
          </a:p>
        </p:txBody>
      </p:sp>
      <p:sp>
        <p:nvSpPr>
          <p:cNvPr id="5" name="TextBox 4">
            <a:extLst>
              <a:ext uri="{FF2B5EF4-FFF2-40B4-BE49-F238E27FC236}">
                <a16:creationId xmlns:a16="http://schemas.microsoft.com/office/drawing/2014/main" id="{82CDCFD7-9D9A-4BED-A55E-E7961D999BCF}"/>
              </a:ext>
            </a:extLst>
          </p:cNvPr>
          <p:cNvSpPr txBox="1">
            <a:spLocks noChangeArrowheads="1"/>
          </p:cNvSpPr>
          <p:nvPr/>
        </p:nvSpPr>
        <p:spPr bwMode="auto">
          <a:xfrm>
            <a:off x="292100" y="1035050"/>
            <a:ext cx="6992938" cy="387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zh-CN" altLang="en-US" sz="1800" b="1">
                <a:solidFill>
                  <a:srgbClr val="46C3CD"/>
                </a:solidFill>
                <a:latin typeface="Century Gothic" panose="020B0502020202020204" pitchFamily="34" charset="0"/>
              </a:rPr>
              <a:t>企业内部部署、私有云部署</a:t>
            </a:r>
            <a:endParaRPr lang="en-SG" altLang="en-US" sz="1800" b="1">
              <a:solidFill>
                <a:srgbClr val="46C3CD"/>
              </a:solidFill>
              <a:latin typeface="Century Gothic" panose="020B0502020202020204" pitchFamily="34" charset="0"/>
            </a:endParaRPr>
          </a:p>
          <a:p>
            <a:pPr eaLnBrk="1" hangingPunct="1">
              <a:buFont typeface="Wingdings" panose="05000000000000000000" pitchFamily="2" charset="2"/>
              <a:buChar char="v"/>
            </a:pPr>
            <a:r>
              <a:rPr lang="zh-CN" altLang="en-US" sz="1200">
                <a:latin typeface="Century Gothic" panose="020B0502020202020204" pitchFamily="34" charset="0"/>
              </a:rPr>
              <a:t>除了基于云的</a:t>
            </a:r>
            <a:r>
              <a:rPr lang="en-US" altLang="zh-CN" sz="1200">
                <a:latin typeface="Century Gothic" panose="020B0502020202020204" pitchFamily="34" charset="0"/>
              </a:rPr>
              <a:t>SaaS</a:t>
            </a:r>
            <a:r>
              <a:rPr lang="zh-CN" altLang="en-US" sz="1200">
                <a:latin typeface="Century Gothic" panose="020B0502020202020204" pitchFamily="34" charset="0"/>
              </a:rPr>
              <a:t>解决方案之外，一些企业客户和政府机构更愿意在其内部网络或私有云中部署此解决方案。对于这种情况，</a:t>
            </a:r>
            <a:r>
              <a:rPr lang="en-US" altLang="zh-CN" sz="1200">
                <a:latin typeface="Century Gothic" panose="020B0502020202020204" pitchFamily="34" charset="0"/>
              </a:rPr>
              <a:t>Scantist</a:t>
            </a:r>
            <a:r>
              <a:rPr lang="zh-CN" altLang="en-US" sz="1200">
                <a:latin typeface="Century Gothic" panose="020B0502020202020204" pitchFamily="34" charset="0"/>
              </a:rPr>
              <a:t>提供专门的部署和维护服务</a:t>
            </a:r>
            <a:endParaRPr lang="en-AU" altLang="zh-CN" sz="1200">
              <a:latin typeface="Century Gothic" panose="020B0502020202020204" pitchFamily="34" charset="0"/>
            </a:endParaRPr>
          </a:p>
          <a:p>
            <a:pPr eaLnBrk="1" hangingPunct="1"/>
            <a:endParaRPr lang="en-SG" altLang="en-US" sz="1200">
              <a:latin typeface="Century Gothic" panose="020B0502020202020204" pitchFamily="34" charset="0"/>
            </a:endParaRPr>
          </a:p>
          <a:p>
            <a:pPr eaLnBrk="1" hangingPunct="1"/>
            <a:r>
              <a:rPr lang="zh-CN" altLang="en-US" sz="1800" b="1">
                <a:solidFill>
                  <a:srgbClr val="46C3CD"/>
                </a:solidFill>
                <a:latin typeface="Century Gothic" panose="020B0502020202020204" pitchFamily="34" charset="0"/>
              </a:rPr>
              <a:t>本地离线（气隙）部署</a:t>
            </a:r>
            <a:endParaRPr lang="en-AU" altLang="zh-CN" sz="1800" b="1">
              <a:solidFill>
                <a:srgbClr val="46C3CD"/>
              </a:solidFill>
              <a:latin typeface="Century Gothic" panose="020B0502020202020204" pitchFamily="34" charset="0"/>
            </a:endParaRPr>
          </a:p>
          <a:p>
            <a:pPr eaLnBrk="1" hangingPunct="1">
              <a:buFont typeface="Wingdings" panose="05000000000000000000" pitchFamily="2" charset="2"/>
              <a:buChar char="v"/>
            </a:pPr>
            <a:r>
              <a:rPr lang="zh-CN" altLang="en-US" sz="1200">
                <a:latin typeface="Century Gothic" panose="020B0502020202020204" pitchFamily="34" charset="0"/>
              </a:rPr>
              <a:t>对于这种对于一些客户来说，隐私是一个更大的担忧。因此，他们更愿意在气隙系统的内部服务器上部署像</a:t>
            </a:r>
            <a:r>
              <a:rPr lang="en-US" altLang="zh-CN" sz="1200">
                <a:latin typeface="Century Gothic" panose="020B0502020202020204" pitchFamily="34" charset="0"/>
              </a:rPr>
              <a:t>Scantist SCA</a:t>
            </a:r>
            <a:r>
              <a:rPr lang="zh-CN" altLang="en-US" sz="1200">
                <a:latin typeface="Century Gothic" panose="020B0502020202020204" pitchFamily="34" charset="0"/>
              </a:rPr>
              <a:t>这样的安全解决方案，即永远不会连接到公共互联网的内部服务器</a:t>
            </a:r>
            <a:endParaRPr lang="en-AU" altLang="zh-CN" sz="1200">
              <a:latin typeface="Century Gothic" panose="020B0502020202020204" pitchFamily="34" charset="0"/>
            </a:endParaRPr>
          </a:p>
          <a:p>
            <a:pPr eaLnBrk="1" hangingPunct="1"/>
            <a:endParaRPr lang="en-AU" altLang="zh-CN" sz="1200">
              <a:latin typeface="Century Gothic" panose="020B0502020202020204" pitchFamily="34" charset="0"/>
            </a:endParaRPr>
          </a:p>
          <a:p>
            <a:pPr eaLnBrk="1" hangingPunct="1"/>
            <a:r>
              <a:rPr lang="zh-CN" altLang="en-US" sz="1800" b="1">
                <a:solidFill>
                  <a:srgbClr val="46C3CD"/>
                </a:solidFill>
                <a:latin typeface="Century Gothic" panose="020B0502020202020204" pitchFamily="34" charset="0"/>
              </a:rPr>
              <a:t>功能开发和定制</a:t>
            </a:r>
            <a:endParaRPr lang="en-AU" altLang="zh-CN" sz="1800" b="1">
              <a:solidFill>
                <a:srgbClr val="46C3CD"/>
              </a:solidFill>
              <a:latin typeface="Century Gothic" panose="020B0502020202020204" pitchFamily="34" charset="0"/>
            </a:endParaRPr>
          </a:p>
          <a:p>
            <a:pPr eaLnBrk="1" hangingPunct="1">
              <a:buFont typeface="Wingdings" panose="05000000000000000000" pitchFamily="2" charset="2"/>
              <a:buChar char="v"/>
            </a:pPr>
            <a:r>
              <a:rPr lang="en-US" altLang="zh-CN" sz="1200">
                <a:latin typeface="Century Gothic" panose="020B0502020202020204" pitchFamily="34" charset="0"/>
              </a:rPr>
              <a:t>SCA </a:t>
            </a:r>
            <a:r>
              <a:rPr lang="zh-CN" altLang="en-US" sz="1200">
                <a:latin typeface="Century Gothic" panose="020B0502020202020204" pitchFamily="34" charset="0"/>
              </a:rPr>
              <a:t>源代码可以支持开发人员的实时安全检查，</a:t>
            </a:r>
            <a:r>
              <a:rPr lang="en-US" altLang="zh-CN" sz="1200">
                <a:latin typeface="Century Gothic" panose="020B0502020202020204" pitchFamily="34" charset="0"/>
              </a:rPr>
              <a:t>SCA </a:t>
            </a:r>
            <a:r>
              <a:rPr lang="zh-CN" altLang="en-US" sz="1200">
                <a:latin typeface="Century Gothic" panose="020B0502020202020204" pitchFamily="34" charset="0"/>
              </a:rPr>
              <a:t>二进制程序可以针对安全和运营团队提供发布时的安全审计。 同时</a:t>
            </a:r>
            <a:r>
              <a:rPr lang="en-US" altLang="zh-CN" sz="1200">
                <a:latin typeface="Century Gothic" panose="020B0502020202020204" pitchFamily="34" charset="0"/>
              </a:rPr>
              <a:t>Scantist</a:t>
            </a:r>
            <a:r>
              <a:rPr lang="zh-CN" altLang="en-US" sz="1200">
                <a:latin typeface="Century Gothic" panose="020B0502020202020204" pitchFamily="34" charset="0"/>
              </a:rPr>
              <a:t>能够以单独案例为基础提供特别定制服务，以满足某些大客户特别定制的要求</a:t>
            </a:r>
            <a:endParaRPr lang="en-AU" altLang="zh-CN" sz="1200">
              <a:latin typeface="Century Gothic" panose="020B0502020202020204" pitchFamily="34" charset="0"/>
            </a:endParaRPr>
          </a:p>
          <a:p>
            <a:pPr eaLnBrk="1" hangingPunct="1"/>
            <a:endParaRPr lang="en-AU" altLang="zh-CN" sz="1200">
              <a:latin typeface="Century Gothic" panose="020B0502020202020204" pitchFamily="34" charset="0"/>
            </a:endParaRPr>
          </a:p>
          <a:p>
            <a:pPr eaLnBrk="1" hangingPunct="1"/>
            <a:r>
              <a:rPr lang="zh-CN" altLang="en-US" sz="1800" b="1">
                <a:solidFill>
                  <a:srgbClr val="46C3CD"/>
                </a:solidFill>
                <a:latin typeface="Century Gothic" panose="020B0502020202020204" pitchFamily="34" charset="0"/>
              </a:rPr>
              <a:t>一次性审计（即将推出）</a:t>
            </a:r>
            <a:endParaRPr lang="en-AU" altLang="zh-CN" sz="1800" b="1">
              <a:solidFill>
                <a:srgbClr val="46C3CD"/>
              </a:solidFill>
              <a:latin typeface="Century Gothic" panose="020B0502020202020204" pitchFamily="34" charset="0"/>
            </a:endParaRPr>
          </a:p>
          <a:p>
            <a:pPr eaLnBrk="1" hangingPunct="1">
              <a:buFont typeface="Wingdings" panose="05000000000000000000" pitchFamily="2" charset="2"/>
              <a:buChar char="v"/>
            </a:pPr>
            <a:r>
              <a:rPr lang="zh-CN" altLang="en-US" sz="1200">
                <a:cs typeface="Times New Roman" panose="02020603050405020304" pitchFamily="18" charset="0"/>
              </a:rPr>
              <a:t>由于广泛使用开源代码的潜在安全性和法律合规风险，在技术领域的任何重大合并或收购都需要对被收购</a:t>
            </a:r>
            <a:r>
              <a:rPr lang="en-AU" altLang="en-US" sz="1200">
                <a:latin typeface="SimSun" panose="02010600030101010101" pitchFamily="2" charset="-122"/>
                <a:cs typeface="Times New Roman" panose="02020603050405020304" pitchFamily="18" charset="0"/>
              </a:rPr>
              <a:t>/</a:t>
            </a:r>
            <a:r>
              <a:rPr lang="zh-CN" altLang="en-US" sz="1200">
                <a:latin typeface="SimSun" panose="02010600030101010101" pitchFamily="2" charset="-122"/>
              </a:rPr>
              <a:t>合并的实体进行开源审计。此类审计的主要目标是从技术角度降低收购</a:t>
            </a:r>
            <a:r>
              <a:rPr lang="en-AU" altLang="en-US" sz="1200">
                <a:latin typeface="SimSun" panose="02010600030101010101" pitchFamily="2" charset="-122"/>
                <a:cs typeface="Times New Roman" panose="02020603050405020304" pitchFamily="18" charset="0"/>
              </a:rPr>
              <a:t>/</a:t>
            </a:r>
            <a:r>
              <a:rPr lang="zh-CN" altLang="en-US" sz="1200">
                <a:latin typeface="SimSun" panose="02010600030101010101" pitchFamily="2" charset="-122"/>
              </a:rPr>
              <a:t>合并的风险。</a:t>
            </a:r>
            <a:r>
              <a:rPr lang="en-AU" altLang="en-US" sz="1200">
                <a:latin typeface="SimSun" panose="02010600030101010101" pitchFamily="2" charset="-122"/>
                <a:cs typeface="Times New Roman" panose="02020603050405020304" pitchFamily="18" charset="0"/>
              </a:rPr>
              <a:t> Scantist</a:t>
            </a:r>
            <a:r>
              <a:rPr lang="zh-CN" altLang="en-US" sz="1200">
                <a:latin typeface="SimSun" panose="02010600030101010101" pitchFamily="2" charset="-122"/>
              </a:rPr>
              <a:t>凭借其涵盖源代码和</a:t>
            </a:r>
            <a:r>
              <a:rPr lang="zh-CN" altLang="en-US" sz="1200">
                <a:latin typeface="DengXian" panose="02010600030101010101" pitchFamily="2" charset="-122"/>
              </a:rPr>
              <a:t>二进制程序</a:t>
            </a:r>
            <a:r>
              <a:rPr lang="zh-CN" altLang="en-US" sz="1200"/>
              <a:t>的全面</a:t>
            </a:r>
            <a:r>
              <a:rPr lang="en-AU" altLang="en-US" sz="1200">
                <a:latin typeface="SimSun" panose="02010600030101010101" pitchFamily="2" charset="-122"/>
                <a:cs typeface="Times New Roman" panose="02020603050405020304" pitchFamily="18" charset="0"/>
              </a:rPr>
              <a:t>SCA</a:t>
            </a:r>
            <a:r>
              <a:rPr lang="zh-CN" altLang="en-US" sz="1200">
                <a:latin typeface="SimSun" panose="02010600030101010101" pitchFamily="2" charset="-122"/>
              </a:rPr>
              <a:t>解决方案，可以提供一次性深度审计服务</a:t>
            </a:r>
            <a:endParaRPr lang="en-AU" altLang="zh-CN" sz="1200">
              <a:latin typeface="Century Gothic" panose="020B0502020202020204" pitchFamily="34" charset="0"/>
            </a:endParaRPr>
          </a:p>
          <a:p>
            <a:pPr eaLnBrk="1" hangingPunct="1"/>
            <a:endParaRPr lang="en-SG" altLang="en-US" sz="1800" b="1">
              <a:solidFill>
                <a:srgbClr val="46C3CD"/>
              </a:solidFill>
              <a:latin typeface="Century Gothic" panose="020B0502020202020204" pitchFamily="34" charset="0"/>
            </a:endParaRPr>
          </a:p>
        </p:txBody>
      </p:sp>
      <p:pic>
        <p:nvPicPr>
          <p:cNvPr id="17413" name="Graphic 2" descr="Compass">
            <a:extLst>
              <a:ext uri="{FF2B5EF4-FFF2-40B4-BE49-F238E27FC236}">
                <a16:creationId xmlns:a16="http://schemas.microsoft.com/office/drawing/2014/main" id="{C6E623A2-0BA7-4997-B948-B7B60358B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1563" y="1819275"/>
            <a:ext cx="1504950"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Rectangle 5">
            <a:extLst>
              <a:ext uri="{FF2B5EF4-FFF2-40B4-BE49-F238E27FC236}">
                <a16:creationId xmlns:a16="http://schemas.microsoft.com/office/drawing/2014/main" id="{2CD98F0D-4D81-4769-BFCD-2EA8C29A4077}"/>
              </a:ext>
            </a:extLst>
          </p:cNvPr>
          <p:cNvSpPr>
            <a:spLocks noChangeArrowheads="1"/>
          </p:cNvSpPr>
          <p:nvPr/>
        </p:nvSpPr>
        <p:spPr bwMode="auto">
          <a:xfrm>
            <a:off x="0" y="4927600"/>
            <a:ext cx="28860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SG" altLang="en-US" sz="800">
                <a:latin typeface="Century Gothic" panose="020B0502020202020204" pitchFamily="34" charset="0"/>
              </a:rPr>
              <a:t>Company Confidential. Strictly for Internal Circulation.</a:t>
            </a:r>
          </a:p>
        </p:txBody>
      </p:sp>
      <p:pic>
        <p:nvPicPr>
          <p:cNvPr id="17415" name="Picture 6">
            <a:extLst>
              <a:ext uri="{FF2B5EF4-FFF2-40B4-BE49-F238E27FC236}">
                <a16:creationId xmlns:a16="http://schemas.microsoft.com/office/drawing/2014/main" id="{319782DF-447C-4E21-933A-002B20A6A7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0450" y="31750"/>
            <a:ext cx="42386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Shape 131">
            <a:extLst>
              <a:ext uri="{FF2B5EF4-FFF2-40B4-BE49-F238E27FC236}">
                <a16:creationId xmlns:a16="http://schemas.microsoft.com/office/drawing/2014/main" id="{41ECF59B-C8FB-402D-979A-721275AE134E}"/>
              </a:ext>
            </a:extLst>
          </p:cNvPr>
          <p:cNvSpPr txBox="1">
            <a:spLocks noGrp="1" noChangeArrowheads="1"/>
          </p:cNvSpPr>
          <p:nvPr>
            <p:ph type="ctrTitle" idx="4294967295"/>
          </p:nvPr>
        </p:nvSpPr>
        <p:spPr>
          <a:xfrm>
            <a:off x="280988" y="344488"/>
            <a:ext cx="7142162" cy="625475"/>
          </a:xfrm>
        </p:spPr>
        <p:txBody>
          <a:bodyPr/>
          <a:lstStyle/>
          <a:p>
            <a:pPr eaLnBrk="1" hangingPunct="1">
              <a:buClr>
                <a:srgbClr val="FFFFFF"/>
              </a:buClr>
              <a:buFont typeface="Dosis"/>
              <a:buNone/>
            </a:pPr>
            <a:r>
              <a:rPr lang="zh-CN" altLang="en-US" sz="3200" b="1">
                <a:solidFill>
                  <a:srgbClr val="0C64AF"/>
                </a:solidFill>
                <a:latin typeface="Century Gothic" panose="020B0502020202020204" pitchFamily="34" charset="0"/>
                <a:ea typeface="Dosis"/>
                <a:cs typeface="Dosis"/>
                <a:sym typeface="Dosis"/>
              </a:rPr>
              <a:t>创新水平</a:t>
            </a:r>
            <a:endParaRPr lang="en-US" altLang="en-US" sz="1000">
              <a:solidFill>
                <a:schemeClr val="tx1"/>
              </a:solidFill>
              <a:latin typeface="Century Gothic" panose="020B0502020202020204" pitchFamily="34" charset="0"/>
              <a:ea typeface="Dosis"/>
              <a:cs typeface="Dosis"/>
              <a:sym typeface="Dosis"/>
            </a:endParaRPr>
          </a:p>
        </p:txBody>
      </p:sp>
      <p:sp>
        <p:nvSpPr>
          <p:cNvPr id="11" name="TextBox 10">
            <a:extLst>
              <a:ext uri="{FF2B5EF4-FFF2-40B4-BE49-F238E27FC236}">
                <a16:creationId xmlns:a16="http://schemas.microsoft.com/office/drawing/2014/main" id="{BCA1BD56-61B6-4DDF-A185-E284D4A316D4}"/>
              </a:ext>
            </a:extLst>
          </p:cNvPr>
          <p:cNvSpPr txBox="1">
            <a:spLocks noChangeArrowheads="1"/>
          </p:cNvSpPr>
          <p:nvPr/>
        </p:nvSpPr>
        <p:spPr bwMode="auto">
          <a:xfrm>
            <a:off x="673100" y="1120775"/>
            <a:ext cx="3651250" cy="307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zh-CN" altLang="en-US" b="1">
                <a:solidFill>
                  <a:srgbClr val="46C3CD"/>
                </a:solidFill>
                <a:latin typeface="SimSun" panose="02010600030101010101" pitchFamily="2" charset="-122"/>
              </a:rPr>
              <a:t>创新点</a:t>
            </a:r>
            <a:r>
              <a:rPr lang="en-US" altLang="zh-CN" b="1">
                <a:solidFill>
                  <a:srgbClr val="46C3CD"/>
                </a:solidFill>
                <a:latin typeface="SimSun" panose="02010600030101010101" pitchFamily="2" charset="-122"/>
              </a:rPr>
              <a:t>1</a:t>
            </a:r>
            <a:r>
              <a:rPr lang="zh-CN" altLang="en-US" b="1">
                <a:solidFill>
                  <a:srgbClr val="46C3CD"/>
                </a:solidFill>
                <a:latin typeface="SimSun" panose="02010600030101010101" pitchFamily="2" charset="-122"/>
              </a:rPr>
              <a:t>：</a:t>
            </a:r>
            <a:r>
              <a:rPr lang="zh-CN" altLang="en-US" b="1">
                <a:solidFill>
                  <a:schemeClr val="bg1"/>
                </a:solidFill>
                <a:latin typeface="SimSun" panose="02010600030101010101" pitchFamily="2" charset="-122"/>
              </a:rPr>
              <a:t>组合二进制和源代码分析</a:t>
            </a:r>
            <a:endParaRPr lang="en-AU" altLang="zh-CN" b="1">
              <a:solidFill>
                <a:schemeClr val="bg1"/>
              </a:solidFill>
              <a:latin typeface="SimSun" panose="02010600030101010101" pitchFamily="2" charset="-122"/>
            </a:endParaRPr>
          </a:p>
          <a:p>
            <a:pPr eaLnBrk="1" hangingPunct="1"/>
            <a:endParaRPr lang="en-AU" altLang="zh-CN" sz="1200">
              <a:latin typeface="SimSun" panose="02010600030101010101" pitchFamily="2" charset="-122"/>
            </a:endParaRPr>
          </a:p>
          <a:p>
            <a:pPr eaLnBrk="1" hangingPunct="1"/>
            <a:r>
              <a:rPr lang="zh-CN" altLang="en-US" b="1">
                <a:solidFill>
                  <a:srgbClr val="46C3CD"/>
                </a:solidFill>
                <a:latin typeface="SimSun" panose="02010600030101010101" pitchFamily="2" charset="-122"/>
              </a:rPr>
              <a:t>创新点</a:t>
            </a:r>
            <a:r>
              <a:rPr lang="en-US" altLang="en-US" b="1">
                <a:solidFill>
                  <a:srgbClr val="46C3CD"/>
                </a:solidFill>
              </a:rPr>
              <a:t>2</a:t>
            </a:r>
            <a:r>
              <a:rPr lang="zh-CN" altLang="en-US" b="1">
                <a:solidFill>
                  <a:srgbClr val="46C3CD"/>
                </a:solidFill>
                <a:latin typeface="SimSun" panose="02010600030101010101" pitchFamily="2" charset="-122"/>
              </a:rPr>
              <a:t>：</a:t>
            </a:r>
            <a:r>
              <a:rPr lang="zh-CN" altLang="en-US" b="1">
                <a:solidFill>
                  <a:schemeClr val="bg1"/>
                </a:solidFill>
                <a:latin typeface="SimSun" panose="02010600030101010101" pitchFamily="2" charset="-122"/>
              </a:rPr>
              <a:t>智能模糊测试器（</a:t>
            </a:r>
            <a:r>
              <a:rPr lang="en-US" altLang="en-US" b="1">
                <a:solidFill>
                  <a:schemeClr val="bg1"/>
                </a:solidFill>
              </a:rPr>
              <a:t>Smart Fuzzing</a:t>
            </a:r>
            <a:r>
              <a:rPr lang="zh-CN" altLang="en-US" b="1">
                <a:solidFill>
                  <a:schemeClr val="bg1"/>
                </a:solidFill>
                <a:latin typeface="SimSun" panose="02010600030101010101" pitchFamily="2" charset="-122"/>
              </a:rPr>
              <a:t>）</a:t>
            </a:r>
            <a:endParaRPr lang="en-AU" altLang="zh-CN" b="1">
              <a:solidFill>
                <a:schemeClr val="bg1"/>
              </a:solidFill>
              <a:latin typeface="SimSun" panose="02010600030101010101" pitchFamily="2" charset="-122"/>
            </a:endParaRPr>
          </a:p>
          <a:p>
            <a:pPr eaLnBrk="1" hangingPunct="1"/>
            <a:endParaRPr lang="en-SG" altLang="zh-CN">
              <a:latin typeface="SimSun" panose="02010600030101010101" pitchFamily="2" charset="-122"/>
            </a:endParaRPr>
          </a:p>
          <a:p>
            <a:pPr eaLnBrk="1" hangingPunct="1"/>
            <a:r>
              <a:rPr lang="zh-CN" altLang="en-US" b="1">
                <a:solidFill>
                  <a:srgbClr val="46C3CD"/>
                </a:solidFill>
                <a:latin typeface="SimSun" panose="02010600030101010101" pitchFamily="2" charset="-122"/>
              </a:rPr>
              <a:t>创新点</a:t>
            </a:r>
            <a:r>
              <a:rPr lang="en-US" altLang="zh-CN" b="1">
                <a:solidFill>
                  <a:srgbClr val="46C3CD"/>
                </a:solidFill>
                <a:latin typeface="SimSun" panose="02010600030101010101" pitchFamily="2" charset="-122"/>
              </a:rPr>
              <a:t>3: </a:t>
            </a:r>
            <a:r>
              <a:rPr lang="zh-CN" altLang="en-US" b="1">
                <a:solidFill>
                  <a:schemeClr val="bg1"/>
                </a:solidFill>
                <a:latin typeface="SimSun" panose="02010600030101010101" pitchFamily="2" charset="-122"/>
              </a:rPr>
              <a:t>强大的漏洞数据库</a:t>
            </a:r>
            <a:endParaRPr lang="en-AU" altLang="en-US" b="1">
              <a:solidFill>
                <a:schemeClr val="bg1"/>
              </a:solidFill>
            </a:endParaRPr>
          </a:p>
          <a:p>
            <a:pPr eaLnBrk="1" hangingPunct="1"/>
            <a:endParaRPr lang="en-SG" altLang="en-US" b="1">
              <a:solidFill>
                <a:srgbClr val="46C3CD"/>
              </a:solidFill>
            </a:endParaRPr>
          </a:p>
          <a:p>
            <a:pPr eaLnBrk="1" hangingPunct="1"/>
            <a:r>
              <a:rPr lang="zh-CN" altLang="en-US" b="1">
                <a:solidFill>
                  <a:srgbClr val="46C3CD"/>
                </a:solidFill>
                <a:latin typeface="SimSun" panose="02010600030101010101" pitchFamily="2" charset="-122"/>
              </a:rPr>
              <a:t>创新点</a:t>
            </a:r>
            <a:r>
              <a:rPr lang="en-US" altLang="zh-CN" b="1">
                <a:solidFill>
                  <a:srgbClr val="46C3CD"/>
                </a:solidFill>
                <a:latin typeface="SimSun" panose="02010600030101010101" pitchFamily="2" charset="-122"/>
              </a:rPr>
              <a:t>4</a:t>
            </a:r>
            <a:r>
              <a:rPr lang="zh-CN" altLang="en-US" b="1">
                <a:solidFill>
                  <a:srgbClr val="46C3CD"/>
                </a:solidFill>
                <a:latin typeface="SimSun" panose="02010600030101010101" pitchFamily="2" charset="-122"/>
              </a:rPr>
              <a:t>：</a:t>
            </a:r>
            <a:r>
              <a:rPr lang="zh-CN" altLang="en-US" b="1">
                <a:solidFill>
                  <a:schemeClr val="bg1"/>
                </a:solidFill>
                <a:latin typeface="SimSun" panose="02010600030101010101" pitchFamily="2" charset="-122"/>
              </a:rPr>
              <a:t>深度许可证分析</a:t>
            </a:r>
            <a:endParaRPr lang="en-AU" altLang="zh-CN" b="1">
              <a:solidFill>
                <a:schemeClr val="bg1"/>
              </a:solidFill>
              <a:latin typeface="SimSun" panose="02010600030101010101" pitchFamily="2" charset="-122"/>
            </a:endParaRPr>
          </a:p>
          <a:p>
            <a:pPr eaLnBrk="1" hangingPunct="1"/>
            <a:endParaRPr lang="en-AU" altLang="zh-CN" b="1">
              <a:solidFill>
                <a:srgbClr val="46C3CD"/>
              </a:solidFill>
              <a:latin typeface="SimSun" panose="02010600030101010101" pitchFamily="2" charset="-122"/>
            </a:endParaRPr>
          </a:p>
          <a:p>
            <a:pPr eaLnBrk="1" hangingPunct="1"/>
            <a:r>
              <a:rPr lang="zh-CN" altLang="en-US" b="1">
                <a:solidFill>
                  <a:srgbClr val="46C3CD"/>
                </a:solidFill>
                <a:latin typeface="SimSun" panose="02010600030101010101" pitchFamily="2" charset="-122"/>
              </a:rPr>
              <a:t>创新点</a:t>
            </a:r>
            <a:r>
              <a:rPr lang="en-US" altLang="zh-CN" b="1">
                <a:solidFill>
                  <a:srgbClr val="46C3CD"/>
                </a:solidFill>
                <a:latin typeface="SimSun" panose="02010600030101010101" pitchFamily="2" charset="-122"/>
              </a:rPr>
              <a:t>5</a:t>
            </a:r>
            <a:r>
              <a:rPr lang="zh-CN" altLang="en-US" b="1">
                <a:solidFill>
                  <a:srgbClr val="46C3CD"/>
                </a:solidFill>
                <a:latin typeface="SimSun" panose="02010600030101010101" pitchFamily="2" charset="-122"/>
              </a:rPr>
              <a:t>：</a:t>
            </a:r>
            <a:r>
              <a:rPr lang="zh-CN" altLang="en-US" b="1">
                <a:solidFill>
                  <a:schemeClr val="bg1"/>
                </a:solidFill>
                <a:latin typeface="SimSun" panose="02010600030101010101" pitchFamily="2" charset="-122"/>
              </a:rPr>
              <a:t>依赖关系图</a:t>
            </a:r>
            <a:endParaRPr lang="en-AU" altLang="zh-CN" b="1">
              <a:solidFill>
                <a:schemeClr val="bg1"/>
              </a:solidFill>
              <a:latin typeface="SimSun" panose="02010600030101010101" pitchFamily="2" charset="-122"/>
            </a:endParaRPr>
          </a:p>
          <a:p>
            <a:pPr eaLnBrk="1" hangingPunct="1"/>
            <a:endParaRPr lang="en-AU" altLang="zh-CN" b="1">
              <a:solidFill>
                <a:srgbClr val="46C3CD"/>
              </a:solidFill>
              <a:latin typeface="SimSun" panose="02010600030101010101" pitchFamily="2" charset="-122"/>
            </a:endParaRPr>
          </a:p>
          <a:p>
            <a:pPr eaLnBrk="1" hangingPunct="1"/>
            <a:r>
              <a:rPr lang="zh-CN" altLang="en-US" b="1">
                <a:solidFill>
                  <a:srgbClr val="46C3CD"/>
                </a:solidFill>
                <a:latin typeface="SimSun" panose="02010600030101010101" pitchFamily="2" charset="-122"/>
              </a:rPr>
              <a:t>创新点</a:t>
            </a:r>
            <a:r>
              <a:rPr lang="en-US" altLang="zh-CN" b="1">
                <a:solidFill>
                  <a:srgbClr val="46C3CD"/>
                </a:solidFill>
                <a:latin typeface="SimSun" panose="02010600030101010101" pitchFamily="2" charset="-122"/>
              </a:rPr>
              <a:t>6</a:t>
            </a:r>
            <a:r>
              <a:rPr lang="zh-CN" altLang="en-US" b="1">
                <a:solidFill>
                  <a:srgbClr val="46C3CD"/>
                </a:solidFill>
                <a:latin typeface="SimSun" panose="02010600030101010101" pitchFamily="2" charset="-122"/>
              </a:rPr>
              <a:t>：</a:t>
            </a:r>
            <a:r>
              <a:rPr lang="zh-CN" altLang="en-US" b="1">
                <a:solidFill>
                  <a:schemeClr val="bg1"/>
                </a:solidFill>
                <a:latin typeface="SimSun" panose="02010600030101010101" pitchFamily="2" charset="-122"/>
              </a:rPr>
              <a:t>专有知识图谱</a:t>
            </a:r>
            <a:endParaRPr lang="en-AU" altLang="zh-CN" b="1">
              <a:solidFill>
                <a:schemeClr val="bg1"/>
              </a:solidFill>
              <a:latin typeface="SimSun" panose="02010600030101010101" pitchFamily="2" charset="-122"/>
            </a:endParaRPr>
          </a:p>
          <a:p>
            <a:pPr eaLnBrk="1" hangingPunct="1"/>
            <a:endParaRPr lang="en-AU" altLang="zh-CN" b="1">
              <a:solidFill>
                <a:srgbClr val="46C3CD"/>
              </a:solidFill>
              <a:latin typeface="SimSun" panose="02010600030101010101" pitchFamily="2" charset="-122"/>
            </a:endParaRPr>
          </a:p>
          <a:p>
            <a:pPr eaLnBrk="1" hangingPunct="1"/>
            <a:r>
              <a:rPr lang="zh-CN" altLang="en-US" b="1">
                <a:solidFill>
                  <a:srgbClr val="46C3CD"/>
                </a:solidFill>
                <a:latin typeface="SimSun" panose="02010600030101010101" pitchFamily="2" charset="-122"/>
              </a:rPr>
              <a:t>创新点</a:t>
            </a:r>
            <a:r>
              <a:rPr lang="en-US" altLang="zh-CN" b="1">
                <a:solidFill>
                  <a:srgbClr val="46C3CD"/>
                </a:solidFill>
                <a:latin typeface="SimSun" panose="02010600030101010101" pitchFamily="2" charset="-122"/>
              </a:rPr>
              <a:t>7</a:t>
            </a:r>
            <a:r>
              <a:rPr lang="zh-CN" altLang="en-US" b="1">
                <a:solidFill>
                  <a:srgbClr val="46C3CD"/>
                </a:solidFill>
                <a:latin typeface="SimSun" panose="02010600030101010101" pitchFamily="2" charset="-122"/>
              </a:rPr>
              <a:t>：</a:t>
            </a:r>
            <a:r>
              <a:rPr lang="zh-CN" altLang="en-US" b="1">
                <a:solidFill>
                  <a:schemeClr val="bg1"/>
                </a:solidFill>
                <a:latin typeface="SimSun" panose="02010600030101010101" pitchFamily="2" charset="-122"/>
              </a:rPr>
              <a:t>修复代码补丁推荐</a:t>
            </a:r>
            <a:endParaRPr lang="en-AU" altLang="zh-CN" b="1">
              <a:solidFill>
                <a:schemeClr val="bg1"/>
              </a:solidFill>
              <a:latin typeface="SimSun" panose="02010600030101010101" pitchFamily="2" charset="-122"/>
            </a:endParaRPr>
          </a:p>
          <a:p>
            <a:pPr eaLnBrk="1" hangingPunct="1"/>
            <a:endParaRPr lang="en-AU" altLang="zh-CN" b="1">
              <a:solidFill>
                <a:schemeClr val="bg1"/>
              </a:solidFill>
              <a:latin typeface="SimSun" panose="02010600030101010101" pitchFamily="2" charset="-122"/>
            </a:endParaRPr>
          </a:p>
        </p:txBody>
      </p:sp>
      <p:pic>
        <p:nvPicPr>
          <p:cNvPr id="18436" name="Picture 27">
            <a:extLst>
              <a:ext uri="{FF2B5EF4-FFF2-40B4-BE49-F238E27FC236}">
                <a16:creationId xmlns:a16="http://schemas.microsoft.com/office/drawing/2014/main" id="{44B92FA2-5141-45BE-AD09-EF9F2E946B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5432" r="14154" b="11160"/>
          <a:stretch>
            <a:fillRect/>
          </a:stretch>
        </p:blipFill>
        <p:spPr bwMode="auto">
          <a:xfrm>
            <a:off x="8420100" y="11113"/>
            <a:ext cx="733425"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Rectangle 18">
            <a:extLst>
              <a:ext uri="{FF2B5EF4-FFF2-40B4-BE49-F238E27FC236}">
                <a16:creationId xmlns:a16="http://schemas.microsoft.com/office/drawing/2014/main" id="{15CBD841-0BD3-4C82-81E7-FA0225A8FCBF}"/>
              </a:ext>
            </a:extLst>
          </p:cNvPr>
          <p:cNvSpPr>
            <a:spLocks noChangeArrowheads="1"/>
          </p:cNvSpPr>
          <p:nvPr/>
        </p:nvSpPr>
        <p:spPr bwMode="auto">
          <a:xfrm>
            <a:off x="0" y="4927600"/>
            <a:ext cx="28860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SG" altLang="en-US" sz="800">
                <a:solidFill>
                  <a:srgbClr val="FFFFFF"/>
                </a:solidFill>
                <a:latin typeface="Century Gothic" panose="020B0502020202020204" pitchFamily="34" charset="0"/>
              </a:rPr>
              <a:t>Company Confidential. Strictly for Internal Circulation.</a:t>
            </a:r>
          </a:p>
        </p:txBody>
      </p:sp>
      <p:sp>
        <p:nvSpPr>
          <p:cNvPr id="7" name="Flowchart: Process 6">
            <a:extLst>
              <a:ext uri="{FF2B5EF4-FFF2-40B4-BE49-F238E27FC236}">
                <a16:creationId xmlns:a16="http://schemas.microsoft.com/office/drawing/2014/main" id="{1B5156DC-66F8-4F1E-A906-3B7811D4157F}"/>
              </a:ext>
            </a:extLst>
          </p:cNvPr>
          <p:cNvSpPr/>
          <p:nvPr/>
        </p:nvSpPr>
        <p:spPr>
          <a:xfrm>
            <a:off x="7202488" y="0"/>
            <a:ext cx="1941512" cy="5143500"/>
          </a:xfrm>
          <a:prstGeom prst="flowChartProcess">
            <a:avLst/>
          </a:prstGeom>
          <a:gradFill flip="none" rotWithShape="1">
            <a:gsLst>
              <a:gs pos="0">
                <a:srgbClr val="0C64AF"/>
              </a:gs>
              <a:gs pos="100000">
                <a:srgbClr val="46C3C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SG" altLang="en-US">
              <a:solidFill>
                <a:srgbClr val="FFFFFF"/>
              </a:solidFill>
            </a:endParaRPr>
          </a:p>
        </p:txBody>
      </p:sp>
      <p:pic>
        <p:nvPicPr>
          <p:cNvPr id="18439" name="Graphic 2" descr="Compass">
            <a:extLst>
              <a:ext uri="{FF2B5EF4-FFF2-40B4-BE49-F238E27FC236}">
                <a16:creationId xmlns:a16="http://schemas.microsoft.com/office/drawing/2014/main" id="{47854956-934F-4C8D-9866-D042DBEFFF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1563" y="1819275"/>
            <a:ext cx="1504950"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heme/theme1.xml><?xml version="1.0" encoding="utf-8"?>
<a:theme xmlns:a="http://schemas.openxmlformats.org/drawingml/2006/main" name="William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68460</TotalTime>
  <Words>2828</Words>
  <Application>Microsoft Office PowerPoint</Application>
  <PresentationFormat>全屏显示(16:9)</PresentationFormat>
  <Paragraphs>490</Paragraphs>
  <Slides>34</Slides>
  <Notes>32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34</vt:i4>
      </vt:variant>
    </vt:vector>
  </HeadingPairs>
  <TitlesOfParts>
    <vt:vector size="42" baseType="lpstr">
      <vt:lpstr>Wingdings</vt:lpstr>
      <vt:lpstr>Roboto</vt:lpstr>
      <vt:lpstr>DengXian</vt:lpstr>
      <vt:lpstr>SimSun</vt:lpstr>
      <vt:lpstr>Arial</vt:lpstr>
      <vt:lpstr>Century Gothic</vt:lpstr>
      <vt:lpstr>Dosis</vt:lpstr>
      <vt:lpstr>William template</vt:lpstr>
      <vt:lpstr>PowerPoint 演示文稿</vt:lpstr>
      <vt:lpstr>关于我们</vt:lpstr>
      <vt:lpstr>Scantist 的团队</vt:lpstr>
      <vt:lpstr>PowerPoint 演示文稿</vt:lpstr>
      <vt:lpstr>技术和创新水平</vt:lpstr>
      <vt:lpstr> DevSecOps 软件开发周期 Scantist SCA是唯一个可以集成到整个软件开发周期的软件成分分析工具 </vt:lpstr>
      <vt:lpstr>主要产品线 SCA 软件成分分析</vt:lpstr>
      <vt:lpstr>产品部署与附加服务</vt:lpstr>
      <vt:lpstr>创新水平</vt:lpstr>
      <vt:lpstr>技术成熟度及可靠性</vt:lpstr>
      <vt:lpstr>PowerPoint 演示文稿</vt:lpstr>
      <vt:lpstr>项目背景 应用程序安全性的挑战</vt:lpstr>
      <vt:lpstr>业务机会 开源-雨后春笋般的增长</vt:lpstr>
      <vt:lpstr>当前的竞争对手 竞争格局-市场的分布情况</vt:lpstr>
      <vt:lpstr>竞争优势的定位 我们可以做的更好 </vt:lpstr>
      <vt:lpstr>准确率的基准 真阳性率 </vt:lpstr>
      <vt:lpstr>补救的基准 补救功能和漏洞洞察</vt:lpstr>
      <vt:lpstr>覆盖率的基准 受支持语言和操作平台 </vt:lpstr>
      <vt:lpstr>货币化战略 我们如何销售</vt:lpstr>
      <vt:lpstr>SCA 战略图 市场分割</vt:lpstr>
      <vt:lpstr>定价基准– SCA 源代码 对比分析</vt:lpstr>
      <vt:lpstr>定价基准– SCA 二进制 对比分析</vt:lpstr>
      <vt:lpstr>SCA 销售策略 SCA@Scantist</vt:lpstr>
      <vt:lpstr>客户成功 一流的客户支持</vt:lpstr>
      <vt:lpstr>SCA 收入预测</vt:lpstr>
      <vt:lpstr>SCA 市场份额预测 </vt:lpstr>
      <vt:lpstr>Scantist’s 解决方案 防止‘已知’和‘未知’ </vt:lpstr>
      <vt:lpstr>第三方产品 智能引信（Fuzzer）</vt:lpstr>
      <vt:lpstr>智能引信（Fuzzer）</vt:lpstr>
      <vt:lpstr>Fuzzing的规划之路</vt:lpstr>
      <vt:lpstr>综合收入预测 </vt:lpstr>
      <vt:lpstr>客户管道</vt:lpstr>
      <vt:lpstr>Scantist 的发展路线</vt:lpstr>
      <vt:lpstr>非常感谢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 Research and Business Plan</dc:title>
  <dc:creator>Rohan Sood</dc:creator>
  <cp:lastModifiedBy>Yao Chang</cp:lastModifiedBy>
  <cp:revision>697</cp:revision>
  <dcterms:modified xsi:type="dcterms:W3CDTF">2019-06-24T11:18:50Z</dcterms:modified>
</cp:coreProperties>
</file>